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674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E492-09D1-4C65-803E-2B53284D96E7}" type="datetimeFigureOut">
              <a:rPr lang="zh-TW" altLang="en-US" smtClean="0"/>
              <a:pPr/>
              <a:t>2012/4/5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964-1F05-4193-804E-9582A38F10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E492-09D1-4C65-803E-2B53284D96E7}" type="datetimeFigureOut">
              <a:rPr lang="zh-TW" altLang="en-US" smtClean="0"/>
              <a:pPr/>
              <a:t>2012/4/5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964-1F05-4193-804E-9582A38F10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E492-09D1-4C65-803E-2B53284D96E7}" type="datetimeFigureOut">
              <a:rPr lang="zh-TW" altLang="en-US" smtClean="0"/>
              <a:pPr/>
              <a:t>2012/4/5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964-1F05-4193-804E-9582A38F10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E492-09D1-4C65-803E-2B53284D96E7}" type="datetimeFigureOut">
              <a:rPr lang="zh-TW" altLang="en-US" smtClean="0"/>
              <a:pPr/>
              <a:t>2012/4/5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964-1F05-4193-804E-9582A38F10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E492-09D1-4C65-803E-2B53284D96E7}" type="datetimeFigureOut">
              <a:rPr lang="zh-TW" altLang="en-US" smtClean="0"/>
              <a:pPr/>
              <a:t>2012/4/5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964-1F05-4193-804E-9582A38F10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E492-09D1-4C65-803E-2B53284D96E7}" type="datetimeFigureOut">
              <a:rPr lang="zh-TW" altLang="en-US" smtClean="0"/>
              <a:pPr/>
              <a:t>2012/4/5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964-1F05-4193-804E-9582A38F10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E492-09D1-4C65-803E-2B53284D96E7}" type="datetimeFigureOut">
              <a:rPr lang="zh-TW" altLang="en-US" smtClean="0"/>
              <a:pPr/>
              <a:t>2012/4/5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964-1F05-4193-804E-9582A38F10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E492-09D1-4C65-803E-2B53284D96E7}" type="datetimeFigureOut">
              <a:rPr lang="zh-TW" altLang="en-US" smtClean="0"/>
              <a:pPr/>
              <a:t>2012/4/5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964-1F05-4193-804E-9582A38F10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E492-09D1-4C65-803E-2B53284D96E7}" type="datetimeFigureOut">
              <a:rPr lang="zh-TW" altLang="en-US" smtClean="0"/>
              <a:pPr/>
              <a:t>2012/4/5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964-1F05-4193-804E-9582A38F10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E492-09D1-4C65-803E-2B53284D96E7}" type="datetimeFigureOut">
              <a:rPr lang="zh-TW" altLang="en-US" smtClean="0"/>
              <a:pPr/>
              <a:t>2012/4/5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964-1F05-4193-804E-9582A38F10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E492-09D1-4C65-803E-2B53284D96E7}" type="datetimeFigureOut">
              <a:rPr lang="zh-TW" altLang="en-US" smtClean="0"/>
              <a:pPr/>
              <a:t>2012/4/5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964-1F05-4193-804E-9582A38F10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0E492-09D1-4C65-803E-2B53284D96E7}" type="datetimeFigureOut">
              <a:rPr lang="zh-TW" altLang="en-US" smtClean="0"/>
              <a:pPr/>
              <a:t>2012/4/5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8F964-1F05-4193-804E-9582A38F10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-stat.stanford.edu/~susan/surprise/Collector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/>
              <a:t>C</a:t>
            </a:r>
            <a:r>
              <a:rPr lang="en-US" altLang="zh-TW" dirty="0" smtClean="0"/>
              <a:t>oupon collector’s problem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CS658</a:t>
            </a:r>
          </a:p>
          <a:p>
            <a:r>
              <a:rPr lang="en-US" altLang="zh-TW" dirty="0" smtClean="0"/>
              <a:t>Po-</a:t>
            </a:r>
            <a:r>
              <a:rPr lang="en-US" altLang="zh-TW" dirty="0" err="1" smtClean="0"/>
              <a:t>Ching</a:t>
            </a:r>
            <a:r>
              <a:rPr lang="en-US" altLang="zh-TW" dirty="0" smtClean="0"/>
              <a:t> Liu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US" altLang="zh-TW" sz="4000" dirty="0" smtClean="0"/>
              <a:t>Code by java </a:t>
            </a:r>
            <a:r>
              <a:rPr lang="en-US" altLang="zh-TW" sz="1800" dirty="0" smtClean="0">
                <a:solidFill>
                  <a:srgbClr val="FF0000"/>
                </a:solidFill>
              </a:rPr>
              <a:t>compile:  </a:t>
            </a:r>
            <a:r>
              <a:rPr lang="en-US" altLang="zh-TW" sz="1800" dirty="0" err="1" smtClean="0">
                <a:solidFill>
                  <a:srgbClr val="FF0000"/>
                </a:solidFill>
              </a:rPr>
              <a:t>javac</a:t>
            </a:r>
            <a:r>
              <a:rPr lang="en-US" altLang="zh-TW" sz="1800" dirty="0" smtClean="0">
                <a:solidFill>
                  <a:srgbClr val="FF0000"/>
                </a:solidFill>
              </a:rPr>
              <a:t> CouponCollector.java</a:t>
            </a:r>
            <a:br>
              <a:rPr lang="en-US" altLang="zh-TW" sz="1800" dirty="0" smtClean="0">
                <a:solidFill>
                  <a:srgbClr val="FF0000"/>
                </a:solidFill>
              </a:rPr>
            </a:br>
            <a:r>
              <a:rPr lang="en-US" altLang="zh-TW" sz="1800" dirty="0" smtClean="0">
                <a:solidFill>
                  <a:srgbClr val="FF0000"/>
                </a:solidFill>
              </a:rPr>
              <a:t>		           Run:  java </a:t>
            </a:r>
            <a:r>
              <a:rPr lang="en-US" altLang="zh-TW" sz="1800" dirty="0" err="1" smtClean="0">
                <a:solidFill>
                  <a:srgbClr val="FF0000"/>
                </a:solidFill>
              </a:rPr>
              <a:t>CouponCollector</a:t>
            </a:r>
            <a:r>
              <a:rPr lang="zh-TW" altLang="zh-TW" dirty="0" smtClean="0"/>
              <a:t/>
            </a:r>
            <a:br>
              <a:rPr lang="zh-TW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6408712"/>
          </a:xfrm>
        </p:spPr>
        <p:txBody>
          <a:bodyPr>
            <a:normAutofit fontScale="47500" lnSpcReduction="20000"/>
          </a:bodyPr>
          <a:lstStyle/>
          <a:p>
            <a:r>
              <a:rPr lang="en-US" altLang="zh-TW" dirty="0" smtClean="0"/>
              <a:t>public class </a:t>
            </a:r>
            <a:r>
              <a:rPr lang="en-US" altLang="zh-TW" dirty="0" err="1" smtClean="0"/>
              <a:t>CouponCollector</a:t>
            </a:r>
            <a:r>
              <a:rPr lang="en-US" altLang="zh-TW" dirty="0" smtClean="0"/>
              <a:t> { </a:t>
            </a:r>
            <a:endParaRPr lang="zh-TW" altLang="en-US" dirty="0" smtClean="0"/>
          </a:p>
          <a:p>
            <a:r>
              <a:rPr lang="zh-TW" altLang="en-US" dirty="0" smtClean="0"/>
              <a:t>    </a:t>
            </a:r>
            <a:r>
              <a:rPr lang="en-US" altLang="zh-TW" dirty="0" smtClean="0"/>
              <a:t>public static void main(String[] </a:t>
            </a:r>
            <a:r>
              <a:rPr lang="en-US" altLang="zh-TW" dirty="0" err="1" smtClean="0"/>
              <a:t>args</a:t>
            </a:r>
            <a:r>
              <a:rPr lang="en-US" altLang="zh-TW" dirty="0" smtClean="0"/>
              <a:t>) { </a:t>
            </a:r>
            <a:endParaRPr lang="zh-TW" altLang="en-US" dirty="0" smtClean="0"/>
          </a:p>
          <a:p>
            <a:r>
              <a:rPr lang="zh-TW" altLang="en-US" dirty="0" smtClean="0"/>
              <a:t>       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N = 50;   // number of different card types </a:t>
            </a:r>
            <a:endParaRPr lang="zh-TW" altLang="en-US" dirty="0" smtClean="0"/>
          </a:p>
          <a:p>
            <a:r>
              <a:rPr lang="zh-TW" altLang="en-US" dirty="0" smtClean="0"/>
              <a:t>        </a:t>
            </a:r>
            <a:r>
              <a:rPr lang="en-US" altLang="zh-TW" dirty="0" err="1" smtClean="0"/>
              <a:t>boolean</a:t>
            </a:r>
            <a:r>
              <a:rPr lang="en-US" altLang="zh-TW" dirty="0" smtClean="0"/>
              <a:t>[] found = new </a:t>
            </a:r>
            <a:r>
              <a:rPr lang="en-US" altLang="zh-TW" dirty="0" err="1" smtClean="0"/>
              <a:t>boolean</a:t>
            </a:r>
            <a:r>
              <a:rPr lang="en-US" altLang="zh-TW" dirty="0" smtClean="0"/>
              <a:t>[N];    </a:t>
            </a:r>
            <a:endParaRPr lang="zh-TW" altLang="en-US" dirty="0" smtClean="0"/>
          </a:p>
          <a:p>
            <a:r>
              <a:rPr lang="zh-TW" altLang="en-US" dirty="0" smtClean="0"/>
              <a:t>	</a:t>
            </a:r>
            <a:r>
              <a:rPr lang="en-US" altLang="zh-TW" dirty="0" smtClean="0"/>
              <a:t>// found[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] = true ==&gt; if card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has been collected ,     false ==&gt; the new type of card</a:t>
            </a:r>
            <a:endParaRPr lang="zh-TW" altLang="en-US" dirty="0" smtClean="0"/>
          </a:p>
          <a:p>
            <a:r>
              <a:rPr lang="zh-TW" altLang="en-US" dirty="0" smtClean="0"/>
              <a:t>       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cardcnt</a:t>
            </a:r>
            <a:r>
              <a:rPr lang="en-US" altLang="zh-TW" dirty="0" smtClean="0"/>
              <a:t> = 0;                     </a:t>
            </a:r>
            <a:endParaRPr lang="zh-TW" altLang="en-US" dirty="0" smtClean="0"/>
          </a:p>
          <a:p>
            <a:r>
              <a:rPr lang="zh-TW" altLang="en-US" dirty="0" smtClean="0"/>
              <a:t>	</a:t>
            </a:r>
            <a:r>
              <a:rPr lang="en-US" altLang="zh-TW" dirty="0" smtClean="0"/>
              <a:t>// total number of cards collected </a:t>
            </a:r>
            <a:endParaRPr lang="zh-TW" altLang="en-US" dirty="0" smtClean="0"/>
          </a:p>
          <a:p>
            <a:r>
              <a:rPr lang="zh-TW" altLang="en-US" dirty="0" smtClean="0"/>
              <a:t>       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valcnt</a:t>
            </a:r>
            <a:r>
              <a:rPr lang="en-US" altLang="zh-TW" dirty="0" smtClean="0"/>
              <a:t> = 0;                      </a:t>
            </a:r>
            <a:endParaRPr lang="zh-TW" altLang="en-US" dirty="0" smtClean="0"/>
          </a:p>
          <a:p>
            <a:r>
              <a:rPr lang="zh-TW" altLang="en-US" dirty="0" smtClean="0"/>
              <a:t>	</a:t>
            </a:r>
            <a:r>
              <a:rPr lang="en-US" altLang="zh-TW" dirty="0" smtClean="0"/>
              <a:t>// number of distinct cards </a:t>
            </a:r>
            <a:endParaRPr lang="zh-TW" altLang="en-US" dirty="0" smtClean="0"/>
          </a:p>
          <a:p>
            <a:r>
              <a:rPr lang="zh-TW" altLang="en-US" dirty="0" smtClean="0"/>
              <a:t>   </a:t>
            </a:r>
          </a:p>
          <a:p>
            <a:r>
              <a:rPr lang="zh-TW" altLang="en-US" dirty="0" smtClean="0"/>
              <a:t>        </a:t>
            </a:r>
            <a:r>
              <a:rPr lang="en-US" altLang="zh-TW" dirty="0" smtClean="0"/>
              <a:t>// repeatedly choose a random card and check whether it's a new one </a:t>
            </a:r>
            <a:endParaRPr lang="zh-TW" altLang="en-US" dirty="0" smtClean="0"/>
          </a:p>
          <a:p>
            <a:r>
              <a:rPr lang="zh-TW" altLang="en-US" dirty="0" smtClean="0"/>
              <a:t>        </a:t>
            </a:r>
            <a:r>
              <a:rPr lang="en-US" altLang="zh-TW" dirty="0" smtClean="0"/>
              <a:t>while (</a:t>
            </a:r>
            <a:r>
              <a:rPr lang="en-US" altLang="zh-TW" dirty="0" err="1" smtClean="0"/>
              <a:t>valcnt</a:t>
            </a:r>
            <a:r>
              <a:rPr lang="en-US" altLang="zh-TW" dirty="0" smtClean="0"/>
              <a:t> &lt; N) { </a:t>
            </a:r>
            <a:endParaRPr lang="zh-TW" altLang="en-US" dirty="0" smtClean="0"/>
          </a:p>
          <a:p>
            <a:r>
              <a:rPr lang="zh-TW" altLang="en-US" dirty="0" smtClean="0"/>
              <a:t>           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val</a:t>
            </a:r>
            <a:r>
              <a:rPr lang="en-US" altLang="zh-TW" dirty="0" smtClean="0"/>
              <a:t> = (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) (</a:t>
            </a:r>
            <a:r>
              <a:rPr lang="en-US" altLang="zh-TW" dirty="0" err="1" smtClean="0"/>
              <a:t>Math.random</a:t>
            </a:r>
            <a:r>
              <a:rPr lang="en-US" altLang="zh-TW" dirty="0" smtClean="0"/>
              <a:t>() * N);   </a:t>
            </a:r>
            <a:endParaRPr lang="zh-TW" altLang="en-US" dirty="0" smtClean="0"/>
          </a:p>
          <a:p>
            <a:r>
              <a:rPr lang="zh-TW" altLang="en-US" dirty="0" smtClean="0"/>
              <a:t>	</a:t>
            </a:r>
            <a:r>
              <a:rPr lang="en-US" altLang="zh-TW" dirty="0" smtClean="0"/>
              <a:t>// random card between 0 and N-1 </a:t>
            </a:r>
            <a:endParaRPr lang="zh-TW" altLang="en-US" dirty="0" smtClean="0"/>
          </a:p>
          <a:p>
            <a:r>
              <a:rPr lang="zh-TW" altLang="en-US" dirty="0" smtClean="0"/>
              <a:t>            </a:t>
            </a:r>
            <a:r>
              <a:rPr lang="en-US" altLang="zh-TW" dirty="0" err="1" smtClean="0"/>
              <a:t>cardcnt</a:t>
            </a:r>
            <a:r>
              <a:rPr lang="en-US" altLang="zh-TW" dirty="0" smtClean="0"/>
              <a:t>++;                             </a:t>
            </a:r>
            <a:endParaRPr lang="zh-TW" altLang="en-US" dirty="0" smtClean="0"/>
          </a:p>
          <a:p>
            <a:r>
              <a:rPr lang="zh-TW" altLang="en-US" dirty="0" smtClean="0"/>
              <a:t>	</a:t>
            </a:r>
            <a:r>
              <a:rPr lang="en-US" altLang="zh-TW" dirty="0" smtClean="0"/>
              <a:t>// we collected one more card ==&gt;total number +1</a:t>
            </a:r>
            <a:endParaRPr lang="zh-TW" altLang="en-US" dirty="0" smtClean="0"/>
          </a:p>
          <a:p>
            <a:r>
              <a:rPr lang="zh-TW" altLang="en-US" dirty="0" smtClean="0"/>
              <a:t>            </a:t>
            </a:r>
            <a:r>
              <a:rPr lang="en-US" altLang="zh-TW" dirty="0" smtClean="0"/>
              <a:t>if (!found[</a:t>
            </a:r>
            <a:r>
              <a:rPr lang="en-US" altLang="zh-TW" dirty="0" err="1" smtClean="0"/>
              <a:t>val</a:t>
            </a:r>
            <a:r>
              <a:rPr lang="en-US" altLang="zh-TW" dirty="0" smtClean="0"/>
              <a:t>]) </a:t>
            </a:r>
            <a:r>
              <a:rPr lang="en-US" altLang="zh-TW" dirty="0" err="1" smtClean="0"/>
              <a:t>valcnt</a:t>
            </a:r>
            <a:r>
              <a:rPr lang="en-US" altLang="zh-TW" dirty="0" smtClean="0"/>
              <a:t>++;             </a:t>
            </a:r>
            <a:endParaRPr lang="zh-TW" altLang="en-US" dirty="0" smtClean="0"/>
          </a:p>
          <a:p>
            <a:r>
              <a:rPr lang="zh-TW" altLang="en-US" dirty="0" smtClean="0"/>
              <a:t>	</a:t>
            </a:r>
            <a:r>
              <a:rPr lang="en-US" altLang="zh-TW" dirty="0" smtClean="0"/>
              <a:t>// it's a new card type </a:t>
            </a:r>
            <a:endParaRPr lang="zh-TW" altLang="en-US" dirty="0" smtClean="0"/>
          </a:p>
          <a:p>
            <a:r>
              <a:rPr lang="zh-TW" altLang="en-US" dirty="0" smtClean="0"/>
              <a:t>            </a:t>
            </a:r>
            <a:r>
              <a:rPr lang="en-US" altLang="zh-TW" dirty="0" smtClean="0"/>
              <a:t>found[</a:t>
            </a:r>
            <a:r>
              <a:rPr lang="en-US" altLang="zh-TW" dirty="0" err="1" smtClean="0"/>
              <a:t>val</a:t>
            </a:r>
            <a:r>
              <a:rPr lang="en-US" altLang="zh-TW" dirty="0" smtClean="0"/>
              <a:t>] = true;                     </a:t>
            </a:r>
            <a:endParaRPr lang="zh-TW" altLang="en-US" dirty="0" smtClean="0"/>
          </a:p>
          <a:p>
            <a:r>
              <a:rPr lang="zh-TW" altLang="en-US" dirty="0" smtClean="0"/>
              <a:t>	</a:t>
            </a:r>
            <a:r>
              <a:rPr lang="en-US" altLang="zh-TW" dirty="0" smtClean="0"/>
              <a:t>// update found[] </a:t>
            </a:r>
            <a:endParaRPr lang="zh-TW" altLang="en-US" dirty="0" smtClean="0"/>
          </a:p>
          <a:p>
            <a:r>
              <a:rPr lang="zh-TW" altLang="en-US" dirty="0" smtClean="0"/>
              <a:t>        </a:t>
            </a:r>
            <a:r>
              <a:rPr lang="en-US" altLang="zh-TW" dirty="0" smtClean="0"/>
              <a:t>} </a:t>
            </a:r>
            <a:endParaRPr lang="zh-TW" altLang="en-US" dirty="0" smtClean="0"/>
          </a:p>
          <a:p>
            <a:r>
              <a:rPr lang="zh-TW" altLang="en-US" dirty="0" smtClean="0"/>
              <a:t> </a:t>
            </a:r>
          </a:p>
          <a:p>
            <a:r>
              <a:rPr lang="zh-TW" altLang="en-US" dirty="0" smtClean="0"/>
              <a:t>        </a:t>
            </a:r>
            <a:r>
              <a:rPr lang="en-US" altLang="zh-TW" dirty="0" smtClean="0"/>
              <a:t>// print the total number of cards collected </a:t>
            </a:r>
            <a:endParaRPr lang="zh-TW" altLang="en-US" dirty="0" smtClean="0"/>
          </a:p>
          <a:p>
            <a:r>
              <a:rPr lang="zh-TW" altLang="en-US" dirty="0" smtClean="0"/>
              <a:t>        </a:t>
            </a:r>
            <a:r>
              <a:rPr lang="en-US" altLang="zh-TW" dirty="0" err="1" smtClean="0"/>
              <a:t>System.out.println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cardcnt</a:t>
            </a:r>
            <a:r>
              <a:rPr lang="en-US" altLang="zh-TW" dirty="0" smtClean="0"/>
              <a:t>); </a:t>
            </a:r>
            <a:endParaRPr lang="zh-TW" altLang="en-US" dirty="0" smtClean="0"/>
          </a:p>
          <a:p>
            <a:r>
              <a:rPr lang="zh-TW" altLang="en-US" dirty="0" smtClean="0"/>
              <a:t>    </a:t>
            </a:r>
            <a:r>
              <a:rPr lang="en-US" altLang="zh-TW" dirty="0" smtClean="0"/>
              <a:t>} </a:t>
            </a:r>
            <a:endParaRPr lang="zh-TW" altLang="en-US" dirty="0" smtClean="0"/>
          </a:p>
          <a:p>
            <a:r>
              <a:rPr lang="en-US" altLang="zh-TW" dirty="0" smtClean="0"/>
              <a:t>}  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Thomas H. </a:t>
            </a:r>
            <a:r>
              <a:rPr lang="en-US" altLang="zh-TW" dirty="0" err="1" smtClean="0"/>
              <a:t>Cormen,Charles</a:t>
            </a:r>
            <a:r>
              <a:rPr lang="en-US" altLang="zh-TW" dirty="0" smtClean="0"/>
              <a:t> E. </a:t>
            </a:r>
            <a:r>
              <a:rPr lang="en-US" altLang="zh-TW" dirty="0" err="1" smtClean="0"/>
              <a:t>Leiserson</a:t>
            </a:r>
            <a:r>
              <a:rPr lang="en-US" altLang="zh-TW" dirty="0" smtClean="0"/>
              <a:t>, Ronald L. </a:t>
            </a:r>
            <a:r>
              <a:rPr lang="en-US" altLang="zh-TW" dirty="0" err="1" smtClean="0"/>
              <a:t>Rivest</a:t>
            </a:r>
            <a:r>
              <a:rPr lang="en-US" altLang="zh-TW" dirty="0" smtClean="0"/>
              <a:t>, Clifford Stein(1990), </a:t>
            </a:r>
            <a:r>
              <a:rPr lang="en-US" altLang="zh-TW" i="1" dirty="0" smtClean="0"/>
              <a:t>Introduction to Algorithms, </a:t>
            </a:r>
            <a:r>
              <a:rPr lang="en-US" altLang="zh-TW" dirty="0" smtClean="0"/>
              <a:t>The MIT Press, Cambridge, Massachusetts London, England, pp. 109-110. </a:t>
            </a:r>
          </a:p>
          <a:p>
            <a:r>
              <a:rPr lang="en-US" altLang="zh-TW" dirty="0" smtClean="0">
                <a:hlinkClick r:id="rId2"/>
              </a:rPr>
              <a:t>http://www-stat.stanford.edu/~susan/surprise/Collector.html</a:t>
            </a:r>
            <a:endParaRPr lang="zh-TW" alt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 person trying to collect each of </a:t>
            </a:r>
            <a:r>
              <a:rPr lang="en-US" altLang="zh-TW" i="1" dirty="0" smtClean="0">
                <a:solidFill>
                  <a:srgbClr val="FF0000"/>
                </a:solidFill>
              </a:rPr>
              <a:t>b </a:t>
            </a:r>
            <a:r>
              <a:rPr lang="en-US" altLang="zh-TW" dirty="0" smtClean="0"/>
              <a:t>different coupons must acquire approximately </a:t>
            </a:r>
            <a:r>
              <a:rPr lang="en-US" altLang="zh-TW" i="1" dirty="0" smtClean="0">
                <a:solidFill>
                  <a:srgbClr val="FF0000"/>
                </a:solidFill>
              </a:rPr>
              <a:t>x </a:t>
            </a:r>
            <a:r>
              <a:rPr lang="en-US" altLang="zh-TW" dirty="0" smtClean="0"/>
              <a:t>randomly obtained coupons in order to succeed.</a:t>
            </a:r>
          </a:p>
          <a:p>
            <a:r>
              <a:rPr lang="en-US" altLang="zh-TW" dirty="0" smtClean="0"/>
              <a:t>find </a:t>
            </a:r>
            <a:r>
              <a:rPr lang="en-US" altLang="zh-TW" i="1" dirty="0" smtClean="0">
                <a:solidFill>
                  <a:srgbClr val="FF0000"/>
                </a:solidFill>
              </a:rPr>
              <a:t>x </a:t>
            </a:r>
          </a:p>
          <a:p>
            <a:endParaRPr lang="zh-TW" alt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Balls and bins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</a:t>
            </a:r>
            <a:r>
              <a:rPr lang="en-US" altLang="zh-TW" baseline="30000" dirty="0" smtClean="0"/>
              <a:t>st</a:t>
            </a:r>
            <a:r>
              <a:rPr lang="en-US" altLang="zh-TW" dirty="0" smtClean="0"/>
              <a:t>  question:</a:t>
            </a:r>
          </a:p>
          <a:p>
            <a:pPr marL="0" indent="0">
              <a:buNone/>
            </a:pPr>
            <a:r>
              <a:rPr lang="en-US" altLang="zh-TW" i="1" dirty="0" smtClean="0"/>
              <a:t>If </a:t>
            </a:r>
            <a:r>
              <a:rPr lang="en-US" altLang="zh-TW" i="1" dirty="0" smtClean="0">
                <a:solidFill>
                  <a:srgbClr val="FF0000"/>
                </a:solidFill>
              </a:rPr>
              <a:t>n </a:t>
            </a:r>
            <a:r>
              <a:rPr lang="en-US" altLang="zh-TW" dirty="0" smtClean="0"/>
              <a:t>identical balls are tossed randomly into </a:t>
            </a:r>
            <a:r>
              <a:rPr lang="en-US" altLang="zh-TW" i="1" dirty="0" smtClean="0">
                <a:solidFill>
                  <a:srgbClr val="FF0000"/>
                </a:solidFill>
              </a:rPr>
              <a:t>b</a:t>
            </a:r>
            <a:r>
              <a:rPr lang="en-US" altLang="zh-TW" dirty="0" smtClean="0"/>
              <a:t> bins, then</a:t>
            </a:r>
            <a:r>
              <a:rPr lang="en-US" altLang="zh-TW" dirty="0" smtClean="0">
                <a:solidFill>
                  <a:srgbClr val="00B0F0"/>
                </a:solidFill>
              </a:rPr>
              <a:t> </a:t>
            </a:r>
            <a:r>
              <a:rPr lang="en-US" altLang="zh-TW" dirty="0" smtClean="0"/>
              <a:t>how many balls will</a:t>
            </a:r>
            <a:r>
              <a:rPr lang="en-US" altLang="zh-TW" dirty="0" smtClean="0">
                <a:solidFill>
                  <a:srgbClr val="00B0F0"/>
                </a:solidFill>
              </a:rPr>
              <a:t> </a:t>
            </a:r>
            <a:r>
              <a:rPr lang="en-US" altLang="zh-TW" dirty="0" smtClean="0"/>
              <a:t>fall in a given bin?</a:t>
            </a:r>
          </a:p>
          <a:p>
            <a:r>
              <a:rPr lang="en-US" altLang="zh-TW" dirty="0" err="1" smtClean="0"/>
              <a:t>Ans</a:t>
            </a:r>
            <a:r>
              <a:rPr lang="en-US" altLang="zh-TW" dirty="0" smtClean="0"/>
              <a:t>:  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1763688" y="3140968"/>
          <a:ext cx="360040" cy="930104"/>
        </p:xfrm>
        <a:graphic>
          <a:graphicData uri="http://schemas.openxmlformats.org/presentationml/2006/ole">
            <p:oleObj spid="_x0000_s1059" name="方程式" r:id="rId3" imgW="152334" imgH="393529" progId="Equation.3">
              <p:embed/>
            </p:oleObj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826418393"/>
              </p:ext>
            </p:extLst>
          </p:nvPr>
        </p:nvGraphicFramePr>
        <p:xfrm>
          <a:off x="395536" y="4077072"/>
          <a:ext cx="8594725" cy="1839913"/>
        </p:xfrm>
        <a:graphic>
          <a:graphicData uri="http://schemas.openxmlformats.org/presentationml/2006/ole">
            <p:oleObj spid="_x0000_s1060" name="方程式" r:id="rId4" imgW="3797300" imgH="812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Second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Second question:</a:t>
            </a:r>
          </a:p>
          <a:p>
            <a:pPr marL="0" indent="0">
              <a:buNone/>
            </a:pPr>
            <a:r>
              <a:rPr lang="en-US" altLang="zh-TW" dirty="0" smtClean="0"/>
              <a:t>Find the expected number of balls we need to toss (one ball for each toss) until a given bin contains a ball. </a:t>
            </a:r>
          </a:p>
          <a:p>
            <a:pPr marL="0" indent="0">
              <a:buNone/>
            </a:pPr>
            <a:r>
              <a:rPr lang="en-US" altLang="zh-TW" dirty="0" smtClean="0"/>
              <a:t>The number of bins = </a:t>
            </a:r>
            <a:r>
              <a:rPr lang="en-US" altLang="zh-TW" dirty="0" smtClean="0">
                <a:solidFill>
                  <a:srgbClr val="FF0000"/>
                </a:solidFill>
              </a:rPr>
              <a:t>b</a:t>
            </a:r>
          </a:p>
          <a:p>
            <a:pPr marL="0" indent="0">
              <a:buNone/>
            </a:pP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en-US" altLang="zh-TW" dirty="0" smtClean="0"/>
              <a:t> </a:t>
            </a:r>
            <a:r>
              <a:rPr lang="en-US" altLang="zh-TW" dirty="0" err="1" smtClean="0"/>
              <a:t>Ans</a:t>
            </a:r>
            <a:r>
              <a:rPr lang="en-US" altLang="zh-TW" dirty="0" smtClean="0"/>
              <a:t>: E =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proof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/>
          <a:lstStyle/>
          <a:p>
            <a:r>
              <a:rPr lang="en-US" altLang="zh-TW" dirty="0" smtClean="0"/>
              <a:t>p=pro(success) = 1/b=</a:t>
            </a:r>
            <a:r>
              <a:rPr lang="en-US" altLang="zh-TW" dirty="0" smtClean="0">
                <a:solidFill>
                  <a:srgbClr val="FF0000"/>
                </a:solidFill>
              </a:rPr>
              <a:t>1-q</a:t>
            </a:r>
          </a:p>
          <a:p>
            <a:r>
              <a:rPr lang="en-US" altLang="zh-TW" dirty="0" smtClean="0"/>
              <a:t>q=pro(</a:t>
            </a:r>
            <a:r>
              <a:rPr lang="en-US" altLang="zh-TW" dirty="0"/>
              <a:t> </a:t>
            </a:r>
            <a:r>
              <a:rPr lang="en-US" altLang="zh-TW" dirty="0" smtClean="0"/>
              <a:t>without</a:t>
            </a:r>
            <a:r>
              <a:rPr lang="en-US" altLang="zh-TW" dirty="0" smtClean="0">
                <a:solidFill>
                  <a:srgbClr val="00B0F0"/>
                </a:solidFill>
              </a:rPr>
              <a:t> </a:t>
            </a:r>
            <a:r>
              <a:rPr lang="en-US" altLang="zh-TW" dirty="0" smtClean="0"/>
              <a:t>success)=1-1/b=1- p</a:t>
            </a:r>
          </a:p>
          <a:p>
            <a:r>
              <a:rPr lang="en-US" altLang="zh-TW" dirty="0" smtClean="0"/>
              <a:t>E[# of tosses until a given bin contains a ball]   </a:t>
            </a:r>
            <a:endParaRPr lang="zh-TW" altLang="en-US" dirty="0"/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6412" name="方程式" r:id="rId3" imgW="114151" imgH="215619" progId="Equation.3">
              <p:embed/>
            </p:oleObj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/>
        </p:nvGraphicFramePr>
        <p:xfrm>
          <a:off x="899592" y="2492896"/>
          <a:ext cx="3984524" cy="4365104"/>
        </p:xfrm>
        <a:graphic>
          <a:graphicData uri="http://schemas.openxmlformats.org/presentationml/2006/ole">
            <p:oleObj spid="_x0000_s16413" name="方程式" r:id="rId4" imgW="2781300" imgH="3048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Third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third question:</a:t>
            </a:r>
          </a:p>
          <a:p>
            <a:pPr marL="0" indent="0">
              <a:buNone/>
            </a:pPr>
            <a:r>
              <a:rPr lang="en-US" altLang="zh-TW" dirty="0" smtClean="0"/>
              <a:t>Find the expected number of balls we need to toss (one ball for each toss) until every bin contains at least one ball?                         </a:t>
            </a:r>
          </a:p>
          <a:p>
            <a:pPr marL="0" indent="0">
              <a:buNone/>
            </a:pPr>
            <a:r>
              <a:rPr lang="en-US" altLang="zh-TW" dirty="0" smtClean="0"/>
              <a:t>The number of bins  =  </a:t>
            </a:r>
            <a:r>
              <a:rPr lang="en-US" altLang="zh-TW" dirty="0" smtClean="0">
                <a:solidFill>
                  <a:srgbClr val="FF0000"/>
                </a:solidFill>
              </a:rPr>
              <a:t>b</a:t>
            </a:r>
          </a:p>
          <a:p>
            <a:r>
              <a:rPr lang="en-US" altLang="zh-TW" dirty="0" err="1" smtClean="0"/>
              <a:t>Ans</a:t>
            </a:r>
            <a:r>
              <a:rPr lang="en-US" altLang="zh-TW" dirty="0" smtClean="0"/>
              <a:t>: E = b(</a:t>
            </a:r>
            <a:r>
              <a:rPr lang="en-US" altLang="zh-TW" dirty="0" err="1" smtClean="0"/>
              <a:t>lnb+O</a:t>
            </a:r>
            <a:r>
              <a:rPr lang="en-US" altLang="zh-TW" dirty="0" smtClean="0"/>
              <a:t>(1))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proof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There are </a:t>
            </a:r>
            <a:r>
              <a:rPr lang="en-US" altLang="zh-TW" dirty="0" smtClean="0">
                <a:solidFill>
                  <a:srgbClr val="FF0000"/>
                </a:solidFill>
              </a:rPr>
              <a:t>b</a:t>
            </a:r>
            <a:r>
              <a:rPr lang="en-US" altLang="zh-TW" dirty="0" smtClean="0"/>
              <a:t> stages</a:t>
            </a:r>
          </a:p>
          <a:p>
            <a:r>
              <a:rPr lang="en-US" altLang="zh-TW" dirty="0" smtClean="0"/>
              <a:t>The </a:t>
            </a:r>
            <a:r>
              <a:rPr lang="en-US" altLang="zh-TW" dirty="0" err="1" smtClean="0">
                <a:solidFill>
                  <a:srgbClr val="FF0000"/>
                </a:solidFill>
              </a:rPr>
              <a:t>i</a:t>
            </a:r>
            <a:r>
              <a:rPr lang="en-US" altLang="zh-TW" dirty="0" err="1" smtClean="0"/>
              <a:t>th</a:t>
            </a:r>
            <a:r>
              <a:rPr lang="en-US" altLang="zh-TW" dirty="0" smtClean="0"/>
              <a:t> stage consists of the tosses after         the </a:t>
            </a:r>
            <a:r>
              <a:rPr lang="en-US" altLang="zh-TW" dirty="0" smtClean="0">
                <a:solidFill>
                  <a:srgbClr val="FF0000"/>
                </a:solidFill>
              </a:rPr>
              <a:t>(i-1)</a:t>
            </a:r>
            <a:r>
              <a:rPr lang="en-US" altLang="zh-TW" dirty="0" err="1" smtClean="0"/>
              <a:t>th</a:t>
            </a:r>
            <a:r>
              <a:rPr lang="en-US" altLang="zh-TW" dirty="0" smtClean="0"/>
              <a:t> hit until the </a:t>
            </a:r>
            <a:r>
              <a:rPr lang="en-US" altLang="zh-TW" dirty="0" err="1" smtClean="0"/>
              <a:t>ith</a:t>
            </a:r>
            <a:r>
              <a:rPr lang="en-US" altLang="zh-TW" dirty="0" smtClean="0"/>
              <a:t> hit.</a:t>
            </a:r>
          </a:p>
          <a:p>
            <a:r>
              <a:rPr lang="en-US" altLang="zh-TW" dirty="0" smtClean="0"/>
              <a:t>how many balls do we have to toss in order to move from the </a:t>
            </a:r>
            <a:r>
              <a:rPr lang="en-US" altLang="zh-TW" dirty="0" smtClean="0">
                <a:solidFill>
                  <a:srgbClr val="FF0000"/>
                </a:solidFill>
              </a:rPr>
              <a:t>(i-1) </a:t>
            </a:r>
            <a:r>
              <a:rPr lang="en-US" altLang="zh-TW" dirty="0" err="1" smtClean="0"/>
              <a:t>th</a:t>
            </a:r>
            <a:r>
              <a:rPr lang="en-US" altLang="zh-TW" dirty="0" smtClean="0"/>
              <a:t> stage to the </a:t>
            </a:r>
            <a:r>
              <a:rPr lang="en-US" altLang="zh-TW" dirty="0" err="1" smtClean="0">
                <a:solidFill>
                  <a:srgbClr val="FF0000"/>
                </a:solidFill>
              </a:rPr>
              <a:t>i</a:t>
            </a:r>
            <a:r>
              <a:rPr lang="en-US" altLang="zh-TW" dirty="0" err="1" smtClean="0"/>
              <a:t>th</a:t>
            </a:r>
            <a:r>
              <a:rPr lang="en-US" altLang="zh-TW" dirty="0" smtClean="0"/>
              <a:t> stage</a:t>
            </a:r>
          </a:p>
          <a:p>
            <a:pPr>
              <a:buNone/>
            </a:pPr>
            <a:r>
              <a:rPr lang="en-US" altLang="zh-TW" dirty="0" smtClean="0">
                <a:sym typeface="Wingdings" pitchFamily="2" charset="2"/>
              </a:rPr>
              <a:t>     there are </a:t>
            </a:r>
            <a:r>
              <a:rPr lang="en-US" altLang="zh-TW" dirty="0" smtClean="0">
                <a:solidFill>
                  <a:srgbClr val="FF0000"/>
                </a:solidFill>
                <a:sym typeface="Wingdings" pitchFamily="2" charset="2"/>
              </a:rPr>
              <a:t>(i-1) </a:t>
            </a:r>
            <a:r>
              <a:rPr lang="en-US" altLang="zh-TW" dirty="0" smtClean="0">
                <a:sym typeface="Wingdings" pitchFamily="2" charset="2"/>
              </a:rPr>
              <a:t>bins that contain balls and   </a:t>
            </a:r>
            <a:r>
              <a:rPr lang="en-US" altLang="zh-TW" dirty="0" smtClean="0">
                <a:solidFill>
                  <a:srgbClr val="FF0000"/>
                </a:solidFill>
                <a:sym typeface="Wingdings" pitchFamily="2" charset="2"/>
              </a:rPr>
              <a:t>b-(i-1)  </a:t>
            </a:r>
            <a:r>
              <a:rPr lang="en-US" altLang="zh-TW" dirty="0" smtClean="0">
                <a:sym typeface="Wingdings" pitchFamily="2" charset="2"/>
              </a:rPr>
              <a:t>empty bins.</a:t>
            </a:r>
          </a:p>
          <a:p>
            <a:pPr>
              <a:buNone/>
            </a:pPr>
            <a:r>
              <a:rPr lang="en-US" altLang="zh-TW" dirty="0" smtClean="0">
                <a:sym typeface="Wingdings" pitchFamily="2" charset="2"/>
              </a:rPr>
              <a:t>    for each toss in the </a:t>
            </a:r>
            <a:r>
              <a:rPr lang="en-US" altLang="zh-TW" dirty="0" err="1" smtClean="0">
                <a:sym typeface="Wingdings" pitchFamily="2" charset="2"/>
              </a:rPr>
              <a:t>ith</a:t>
            </a:r>
            <a:r>
              <a:rPr lang="en-US" altLang="zh-TW" dirty="0" smtClean="0">
                <a:sym typeface="Wingdings" pitchFamily="2" charset="2"/>
              </a:rPr>
              <a:t> stage, the probability of obtaining a hit is </a:t>
            </a:r>
            <a:r>
              <a:rPr lang="en-US" altLang="zh-TW" dirty="0" smtClean="0">
                <a:solidFill>
                  <a:srgbClr val="FF0000"/>
                </a:solidFill>
                <a:sym typeface="Wingdings" pitchFamily="2" charset="2"/>
              </a:rPr>
              <a:t>(b-i+1)/b</a:t>
            </a:r>
            <a:r>
              <a:rPr lang="en-US" altLang="zh-TW" dirty="0" smtClean="0">
                <a:sym typeface="Wingdings" pitchFamily="2" charset="2"/>
              </a:rPr>
              <a:t>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proof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r>
              <a:rPr lang="en-US" altLang="zh-TW" dirty="0" smtClean="0"/>
              <a:t>E[# of tosses in the </a:t>
            </a:r>
            <a:r>
              <a:rPr lang="en-US" altLang="zh-TW" dirty="0" err="1" smtClean="0"/>
              <a:t>ith</a:t>
            </a:r>
            <a:r>
              <a:rPr lang="en-US" altLang="zh-TW" dirty="0" smtClean="0"/>
              <a:t> stage]= </a:t>
            </a:r>
          </a:p>
          <a:p>
            <a:r>
              <a:rPr lang="en-US" altLang="zh-TW" dirty="0" smtClean="0"/>
              <a:t>E[total # of tosses in the 1</a:t>
            </a:r>
            <a:r>
              <a:rPr lang="en-US" altLang="zh-TW" baseline="30000" dirty="0" smtClean="0"/>
              <a:t>st</a:t>
            </a:r>
            <a:r>
              <a:rPr lang="en-US" altLang="zh-TW" dirty="0" smtClean="0"/>
              <a:t> to the </a:t>
            </a:r>
            <a:r>
              <a:rPr lang="en-US" altLang="zh-TW" dirty="0" err="1" smtClean="0"/>
              <a:t>bth</a:t>
            </a:r>
            <a:r>
              <a:rPr lang="en-US" altLang="zh-TW" dirty="0" smtClean="0"/>
              <a:t> stage]    =</a:t>
            </a:r>
          </a:p>
          <a:p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  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  </a:t>
            </a:r>
            <a:endParaRPr lang="zh-TW" altLang="en-US" dirty="0"/>
          </a:p>
        </p:txBody>
      </p:sp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1259633" y="2132856"/>
          <a:ext cx="6192688" cy="993167"/>
        </p:xfrm>
        <a:graphic>
          <a:graphicData uri="http://schemas.openxmlformats.org/presentationml/2006/ole">
            <p:oleObj spid="_x0000_s18458" name="方程式" r:id="rId3" imgW="2692080" imgH="431640" progId="Equation.3">
              <p:embed/>
            </p:oleObj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/>
        </p:nvGraphicFramePr>
        <p:xfrm>
          <a:off x="150812" y="3022600"/>
          <a:ext cx="8993188" cy="3835400"/>
        </p:xfrm>
        <a:graphic>
          <a:graphicData uri="http://schemas.openxmlformats.org/presentationml/2006/ole">
            <p:oleObj spid="_x0000_s18459" name="方程式" r:id="rId4" imgW="4051080" imgH="1726920" progId="Equation.3">
              <p:embed/>
            </p:oleObj>
          </a:graphicData>
        </a:graphic>
      </p:graphicFrame>
      <p:graphicFrame>
        <p:nvGraphicFramePr>
          <p:cNvPr id="8" name="物件 7"/>
          <p:cNvGraphicFramePr>
            <a:graphicFrameLocks noChangeAspect="1"/>
          </p:cNvGraphicFramePr>
          <p:nvPr/>
        </p:nvGraphicFramePr>
        <p:xfrm>
          <a:off x="5940152" y="980728"/>
          <a:ext cx="1991337" cy="897756"/>
        </p:xfrm>
        <a:graphic>
          <a:graphicData uri="http://schemas.openxmlformats.org/presentationml/2006/ole">
            <p:oleObj spid="_x0000_s18460" name="方程式" r:id="rId5" imgW="5079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proof</a:t>
            </a:r>
            <a:endParaRPr lang="zh-TW" altLang="en-US" dirty="0"/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19492" name="方程式" r:id="rId3" imgW="114151" imgH="215619" progId="Equation.3">
              <p:embed/>
            </p:oleObj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251520" y="1052736"/>
          <a:ext cx="8391906" cy="2058392"/>
        </p:xfrm>
        <a:graphic>
          <a:graphicData uri="http://schemas.openxmlformats.org/presentationml/2006/ole">
            <p:oleObj spid="_x0000_s19493" name="方程式" r:id="rId4" imgW="2692080" imgH="660240" progId="Equation.3">
              <p:embed/>
            </p:oleObj>
          </a:graphicData>
        </a:graphic>
      </p:graphicFrame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77500" lnSpcReduction="20000"/>
          </a:bodyPr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We find the two following questions are the same:</a:t>
            </a:r>
          </a:p>
          <a:p>
            <a:r>
              <a:rPr lang="en-US" altLang="zh-TW" dirty="0" smtClean="0"/>
              <a:t>Q:Find the expected number </a:t>
            </a:r>
            <a:r>
              <a:rPr lang="en-US" altLang="zh-TW" dirty="0" smtClean="0">
                <a:solidFill>
                  <a:srgbClr val="FF0000"/>
                </a:solidFill>
              </a:rPr>
              <a:t>x</a:t>
            </a:r>
            <a:r>
              <a:rPr lang="en-US" altLang="zh-TW" dirty="0" smtClean="0"/>
              <a:t> of balls we need to toss (one ball for each toss) until every bin contains at least one ball?                                               The number of bins  =  </a:t>
            </a:r>
            <a:r>
              <a:rPr lang="en-US" altLang="zh-TW" dirty="0" smtClean="0">
                <a:solidFill>
                  <a:srgbClr val="FF0000"/>
                </a:solidFill>
              </a:rPr>
              <a:t>b</a:t>
            </a:r>
          </a:p>
          <a:p>
            <a:r>
              <a:rPr lang="en-US" altLang="zh-TW" dirty="0" smtClean="0"/>
              <a:t>Q: A person trying to collect each of </a:t>
            </a:r>
            <a:r>
              <a:rPr lang="en-US" altLang="zh-TW" i="1" dirty="0" smtClean="0">
                <a:solidFill>
                  <a:srgbClr val="FF0000"/>
                </a:solidFill>
              </a:rPr>
              <a:t>b </a:t>
            </a:r>
            <a:r>
              <a:rPr lang="en-US" altLang="zh-TW" dirty="0" smtClean="0"/>
              <a:t>different coupons must acquire approximately </a:t>
            </a:r>
            <a:r>
              <a:rPr lang="en-US" altLang="zh-TW" i="1" dirty="0" smtClean="0">
                <a:solidFill>
                  <a:srgbClr val="FF0000"/>
                </a:solidFill>
              </a:rPr>
              <a:t>x </a:t>
            </a:r>
            <a:r>
              <a:rPr lang="en-US" altLang="zh-TW" dirty="0" smtClean="0"/>
              <a:t>randomly obtained coupons in order to succeed.</a:t>
            </a:r>
          </a:p>
          <a:p>
            <a:endParaRPr lang="zh-TW" altLang="en-US" dirty="0"/>
          </a:p>
        </p:txBody>
      </p:sp>
      <p:graphicFrame>
        <p:nvGraphicFramePr>
          <p:cNvPr id="8" name="物件 7"/>
          <p:cNvGraphicFramePr>
            <a:graphicFrameLocks noChangeAspect="1"/>
          </p:cNvGraphicFramePr>
          <p:nvPr/>
        </p:nvGraphicFramePr>
        <p:xfrm>
          <a:off x="600075" y="5805488"/>
          <a:ext cx="4922838" cy="795337"/>
        </p:xfrm>
        <a:graphic>
          <a:graphicData uri="http://schemas.openxmlformats.org/presentationml/2006/ole">
            <p:oleObj spid="_x0000_s19494" name="方程式" r:id="rId5" imgW="12571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1317</TotalTime>
  <Words>430</Words>
  <Application>Microsoft Office PowerPoint</Application>
  <PresentationFormat>如螢幕大小 (4:3)</PresentationFormat>
  <Paragraphs>75</Paragraphs>
  <Slides>11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11</vt:i4>
      </vt:variant>
    </vt:vector>
  </HeadingPairs>
  <TitlesOfParts>
    <vt:vector size="14" baseType="lpstr">
      <vt:lpstr>Office 佈景主題</vt:lpstr>
      <vt:lpstr>方程式</vt:lpstr>
      <vt:lpstr>Microsoft 方程式編輯器 3.0</vt:lpstr>
      <vt:lpstr> Coupon collector’s problem</vt:lpstr>
      <vt:lpstr>Question </vt:lpstr>
      <vt:lpstr>Balls and bins</vt:lpstr>
      <vt:lpstr>Second </vt:lpstr>
      <vt:lpstr>proof</vt:lpstr>
      <vt:lpstr>Third</vt:lpstr>
      <vt:lpstr>proof</vt:lpstr>
      <vt:lpstr>proof</vt:lpstr>
      <vt:lpstr>proof</vt:lpstr>
      <vt:lpstr>Code by java compile:  javac CouponCollector.java              Run:  java CouponCollector </vt:lpstr>
      <vt:lpstr>references</vt:lpstr>
    </vt:vector>
  </TitlesOfParts>
  <Company>C.M.T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Coupon collector’s problem</dc:title>
  <dc:creator>LPC</dc:creator>
  <cp:lastModifiedBy>LPC</cp:lastModifiedBy>
  <cp:revision>36</cp:revision>
  <dcterms:created xsi:type="dcterms:W3CDTF">2012-03-26T00:12:20Z</dcterms:created>
  <dcterms:modified xsi:type="dcterms:W3CDTF">2012-04-05T15:45:45Z</dcterms:modified>
</cp:coreProperties>
</file>