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60" r:id="rId2"/>
    <p:sldId id="335" r:id="rId3"/>
    <p:sldId id="336" r:id="rId4"/>
    <p:sldId id="337" r:id="rId5"/>
    <p:sldId id="338" r:id="rId6"/>
    <p:sldId id="339" r:id="rId7"/>
    <p:sldId id="341" r:id="rId8"/>
    <p:sldId id="342" r:id="rId9"/>
    <p:sldId id="343" r:id="rId10"/>
    <p:sldId id="344" r:id="rId11"/>
    <p:sldId id="345" r:id="rId12"/>
    <p:sldId id="346" r:id="rId13"/>
    <p:sldId id="347" r:id="rId14"/>
    <p:sldId id="348" r:id="rId15"/>
    <p:sldId id="349" r:id="rId16"/>
    <p:sldId id="350" r:id="rId17"/>
    <p:sldId id="351" r:id="rId18"/>
    <p:sldId id="352" r:id="rId19"/>
    <p:sldId id="353" r:id="rId20"/>
    <p:sldId id="354" r:id="rId21"/>
    <p:sldId id="355" r:id="rId22"/>
    <p:sldId id="356" r:id="rId23"/>
    <p:sldId id="357" r:id="rId24"/>
    <p:sldId id="358" r:id="rId25"/>
    <p:sldId id="359" r:id="rId26"/>
    <p:sldId id="360" r:id="rId27"/>
    <p:sldId id="361" r:id="rId28"/>
    <p:sldId id="362" r:id="rId29"/>
    <p:sldId id="363" r:id="rId30"/>
    <p:sldId id="364" r:id="rId31"/>
    <p:sldId id="267" r:id="rId32"/>
  </p:sldIdLst>
  <p:sldSz cx="9144000" cy="6858000" type="screen4x3"/>
  <p:notesSz cx="6858000" cy="9144000"/>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xmlns="">
        <p14:section name="Default Section" id="{F6C40C4A-FFED-481A-A688-502EB9CE22BB}">
          <p14:sldIdLst>
            <p14:sldId id="260"/>
            <p14:sldId id="335"/>
            <p14:sldId id="336"/>
            <p14:sldId id="337"/>
            <p14:sldId id="338"/>
            <p14:sldId id="339"/>
            <p14:sldId id="341"/>
            <p14:sldId id="342"/>
            <p14:sldId id="343"/>
            <p14:sldId id="344"/>
            <p14:sldId id="345"/>
            <p14:sldId id="346"/>
            <p14:sldId id="347"/>
            <p14:sldId id="348"/>
            <p14:sldId id="349"/>
            <p14:sldId id="350"/>
            <p14:sldId id="351"/>
            <p14:sldId id="352"/>
            <p14:sldId id="353"/>
            <p14:sldId id="354"/>
            <p14:sldId id="355"/>
            <p14:sldId id="356"/>
            <p14:sldId id="357"/>
            <p14:sldId id="358"/>
            <p14:sldId id="359"/>
            <p14:sldId id="360"/>
            <p14:sldId id="361"/>
            <p14:sldId id="362"/>
            <p14:sldId id="363"/>
            <p14:sldId id="364"/>
            <p14:sldId id="26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333CC"/>
    <a:srgbClr val="90FF21"/>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50" autoAdjust="0"/>
    <p:restoredTop sz="94660"/>
  </p:normalViewPr>
  <p:slideViewPr>
    <p:cSldViewPr>
      <p:cViewPr varScale="1">
        <p:scale>
          <a:sx n="103" d="100"/>
          <a:sy n="103" d="100"/>
        </p:scale>
        <p:origin x="-198" y="-96"/>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2163E0-236D-42BA-9991-2BF0AAE267EB}" type="datetimeFigureOut">
              <a:rPr lang="en-US" smtClean="0"/>
              <a:pPr/>
              <a:t>3/17/2011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D7BC4BE-16BF-414E-9A47-A260999D8C61}" type="slidenum">
              <a:rPr lang="en-US" smtClean="0"/>
              <a:pPr/>
              <a:t>‹#›</a:t>
            </a:fld>
            <a:endParaRPr lang="en-US"/>
          </a:p>
        </p:txBody>
      </p:sp>
    </p:spTree>
    <p:extLst>
      <p:ext uri="{BB962C8B-B14F-4D97-AF65-F5344CB8AC3E}">
        <p14:creationId xmlns:p14="http://schemas.microsoft.com/office/powerpoint/2010/main" xmlns="" val="2005041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D7BC4BE-16BF-414E-9A47-A260999D8C61}" type="slidenum">
              <a:rPr lang="en-US" smtClean="0"/>
              <a:pPr/>
              <a:t>2</a:t>
            </a:fld>
            <a:endParaRPr lang="en-US"/>
          </a:p>
        </p:txBody>
      </p:sp>
    </p:spTree>
    <p:extLst>
      <p:ext uri="{BB962C8B-B14F-4D97-AF65-F5344CB8AC3E}">
        <p14:creationId xmlns:p14="http://schemas.microsoft.com/office/powerpoint/2010/main" xmlns="" val="4024861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FR"/>
          </a:p>
        </p:txBody>
      </p:sp>
      <p:sp>
        <p:nvSpPr>
          <p:cNvPr id="4" name="Espace réservé de la date 3"/>
          <p:cNvSpPr>
            <a:spLocks noGrp="1"/>
          </p:cNvSpPr>
          <p:nvPr>
            <p:ph type="dt" sz="half" idx="10"/>
          </p:nvPr>
        </p:nvSpPr>
        <p:spPr/>
        <p:txBody>
          <a:bodyPr/>
          <a:lstStyle>
            <a:lvl1pPr>
              <a:defRPr/>
            </a:lvl1pPr>
          </a:lstStyle>
          <a:p>
            <a:pPr>
              <a:defRPr/>
            </a:pPr>
            <a:fld id="{330DF7C5-8E49-4C85-AF9B-6F51C5FD8734}" type="datetimeFigureOut">
              <a:rPr lang="fr-FR"/>
              <a:pPr>
                <a:defRPr/>
              </a:pPr>
              <a:t>17/03/2011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F346C873-AD67-4B3C-AB53-DF377F89B1A3}" type="slidenum">
              <a:rPr lang="fr-FR"/>
              <a:pPr>
                <a:defRPr/>
              </a:pPr>
              <a:t>‹#›</a:t>
            </a:fld>
            <a:endParaRPr lang="fr-FR"/>
          </a:p>
        </p:txBody>
      </p:sp>
    </p:spTree>
    <p:extLst>
      <p:ext uri="{BB962C8B-B14F-4D97-AF65-F5344CB8AC3E}">
        <p14:creationId xmlns:p14="http://schemas.microsoft.com/office/powerpoint/2010/main" xmlns="" val="30123669"/>
      </p:ext>
    </p:extLst>
  </p:cSld>
  <p:clrMapOvr>
    <a:masterClrMapping/>
  </p:clrMapOvr>
  <p:transition spd="slow" advClick="0" advTm="5000">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240C6327-4CC6-4613-A591-9AE96486E361}" type="datetimeFigureOut">
              <a:rPr lang="fr-FR"/>
              <a:pPr>
                <a:defRPr/>
              </a:pPr>
              <a:t>17/03/2011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7AC05B8D-C8DF-496A-A7CF-0545549AA57F}" type="slidenum">
              <a:rPr lang="fr-FR"/>
              <a:pPr>
                <a:defRPr/>
              </a:pPr>
              <a:t>‹#›</a:t>
            </a:fld>
            <a:endParaRPr lang="fr-FR"/>
          </a:p>
        </p:txBody>
      </p:sp>
    </p:spTree>
    <p:extLst>
      <p:ext uri="{BB962C8B-B14F-4D97-AF65-F5344CB8AC3E}">
        <p14:creationId xmlns:p14="http://schemas.microsoft.com/office/powerpoint/2010/main" xmlns="" val="4004367015"/>
      </p:ext>
    </p:extLst>
  </p:cSld>
  <p:clrMapOvr>
    <a:masterClrMapping/>
  </p:clrMapOvr>
  <p:transition spd="slow" advClick="0" advTm="5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CB8FDD22-3872-47EB-B424-856A5491F9FD}" type="datetimeFigureOut">
              <a:rPr lang="fr-FR"/>
              <a:pPr>
                <a:defRPr/>
              </a:pPr>
              <a:t>17/03/2011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73AE71D6-2DB6-4A4D-9E29-16FB1E32B9F0}" type="slidenum">
              <a:rPr lang="fr-FR"/>
              <a:pPr>
                <a:defRPr/>
              </a:pPr>
              <a:t>‹#›</a:t>
            </a:fld>
            <a:endParaRPr lang="fr-FR"/>
          </a:p>
        </p:txBody>
      </p:sp>
    </p:spTree>
    <p:extLst>
      <p:ext uri="{BB962C8B-B14F-4D97-AF65-F5344CB8AC3E}">
        <p14:creationId xmlns:p14="http://schemas.microsoft.com/office/powerpoint/2010/main" xmlns="" val="4253197386"/>
      </p:ext>
    </p:extLst>
  </p:cSld>
  <p:clrMapOvr>
    <a:masterClrMapping/>
  </p:clrMapOvr>
  <p:transition spd="slow" advClick="0" advTm="5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e la date 3"/>
          <p:cNvSpPr>
            <a:spLocks noGrp="1"/>
          </p:cNvSpPr>
          <p:nvPr>
            <p:ph type="dt" sz="half" idx="10"/>
          </p:nvPr>
        </p:nvSpPr>
        <p:spPr/>
        <p:txBody>
          <a:bodyPr/>
          <a:lstStyle>
            <a:lvl1pPr>
              <a:defRPr/>
            </a:lvl1pPr>
          </a:lstStyle>
          <a:p>
            <a:pPr>
              <a:defRPr/>
            </a:pPr>
            <a:fld id="{5B6D4FF5-6828-4B22-980E-DDC19B414198}" type="datetimeFigureOut">
              <a:rPr lang="fr-FR"/>
              <a:pPr>
                <a:defRPr/>
              </a:pPr>
              <a:t>17/03/2011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651A378-B3FD-4AE1-9BCB-3FD0F5BFCD93}" type="slidenum">
              <a:rPr lang="fr-FR"/>
              <a:pPr>
                <a:defRPr/>
              </a:pPr>
              <a:t>‹#›</a:t>
            </a:fld>
            <a:endParaRPr lang="fr-FR"/>
          </a:p>
        </p:txBody>
      </p:sp>
    </p:spTree>
    <p:extLst>
      <p:ext uri="{BB962C8B-B14F-4D97-AF65-F5344CB8AC3E}">
        <p14:creationId xmlns:p14="http://schemas.microsoft.com/office/powerpoint/2010/main" xmlns="" val="3482498616"/>
      </p:ext>
    </p:extLst>
  </p:cSld>
  <p:clrMapOvr>
    <a:masterClrMapping/>
  </p:clrMapOvr>
  <p:transition spd="slow" advClick="0" advTm="5000">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fr-FR" dirty="0"/>
          </a:p>
        </p:txBody>
      </p:sp>
      <p:sp>
        <p:nvSpPr>
          <p:cNvPr id="3" name="Espace réservé du contenu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69013FA3-7336-4EB3-BF76-C6FD5A8056D8}" type="datetimeFigureOut">
              <a:rPr lang="fr-FR"/>
              <a:pPr>
                <a:defRPr/>
              </a:pPr>
              <a:t>17/03/2011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143A71A-3D29-430B-950D-7146144A74DD}" type="slidenum">
              <a:rPr lang="fr-FR"/>
              <a:pPr>
                <a:defRPr/>
              </a:pPr>
              <a:t>‹#›</a:t>
            </a:fld>
            <a:endParaRPr lang="fr-FR"/>
          </a:p>
        </p:txBody>
      </p:sp>
    </p:spTree>
    <p:extLst>
      <p:ext uri="{BB962C8B-B14F-4D97-AF65-F5344CB8AC3E}">
        <p14:creationId xmlns:p14="http://schemas.microsoft.com/office/powerpoint/2010/main" xmlns="" val="3492894982"/>
      </p:ext>
    </p:extLst>
  </p:cSld>
  <p:clrMapOvr>
    <a:masterClrMapping/>
  </p:clrMapOvr>
  <p:transition spd="slow" advClick="0" advTm="5000">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438400" y="274638"/>
            <a:ext cx="6248400" cy="1143000"/>
          </a:xfrm>
        </p:spPr>
        <p:txBody>
          <a:bodyPr/>
          <a:lstStyle>
            <a:lvl1pPr>
              <a:defRPr sz="3600">
                <a:solidFill>
                  <a:schemeClr val="tx1"/>
                </a:solidFill>
              </a:defRPr>
            </a:lvl1pPr>
          </a:lstStyle>
          <a:p>
            <a:r>
              <a:rPr lang="en-US" dirty="0" smtClean="0"/>
              <a:t>Click to edit Master title style</a:t>
            </a:r>
            <a:endParaRPr lang="fr-FR" dirty="0"/>
          </a:p>
        </p:txBody>
      </p:sp>
      <p:sp>
        <p:nvSpPr>
          <p:cNvPr id="3" name="Espace réservé du contenu 2"/>
          <p:cNvSpPr>
            <a:spLocks noGrp="1"/>
          </p:cNvSpPr>
          <p:nvPr>
            <p:ph idx="1"/>
          </p:nvPr>
        </p:nvSpPr>
        <p:spPr>
          <a:xfrm>
            <a:off x="2667000" y="1600200"/>
            <a:ext cx="6019800" cy="4525963"/>
          </a:xfrm>
        </p:spPr>
        <p:txBody>
          <a:bodyPr/>
          <a:lstStyle>
            <a:lvl1pPr>
              <a:defRPr sz="2800"/>
            </a:lvl1pPr>
            <a:lvl2pPr>
              <a:defRPr sz="24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fr-FR" dirty="0"/>
          </a:p>
        </p:txBody>
      </p:sp>
      <p:sp>
        <p:nvSpPr>
          <p:cNvPr id="4" name="Espace réservé de la date 3"/>
          <p:cNvSpPr>
            <a:spLocks noGrp="1"/>
          </p:cNvSpPr>
          <p:nvPr>
            <p:ph type="dt" sz="half" idx="10"/>
          </p:nvPr>
        </p:nvSpPr>
        <p:spPr/>
        <p:txBody>
          <a:bodyPr/>
          <a:lstStyle>
            <a:lvl1pPr>
              <a:defRPr/>
            </a:lvl1pPr>
          </a:lstStyle>
          <a:p>
            <a:pPr>
              <a:defRPr/>
            </a:pPr>
            <a:fld id="{69013FA3-7336-4EB3-BF76-C6FD5A8056D8}" type="datetimeFigureOut">
              <a:rPr lang="fr-FR"/>
              <a:pPr>
                <a:defRPr/>
              </a:pPr>
              <a:t>17/03/2011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143A71A-3D29-430B-950D-7146144A74DD}" type="slidenum">
              <a:rPr lang="fr-FR"/>
              <a:pPr>
                <a:defRPr/>
              </a:pPr>
              <a:t>‹#›</a:t>
            </a:fld>
            <a:endParaRPr lang="fr-FR"/>
          </a:p>
        </p:txBody>
      </p:sp>
    </p:spTree>
    <p:extLst>
      <p:ext uri="{BB962C8B-B14F-4D97-AF65-F5344CB8AC3E}">
        <p14:creationId xmlns:p14="http://schemas.microsoft.com/office/powerpoint/2010/main" xmlns="" val="1750852181"/>
      </p:ext>
    </p:extLst>
  </p:cSld>
  <p:clrMapOvr>
    <a:masterClrMapping/>
  </p:clrMapOvr>
  <p:transition spd="slow" advClick="0" advTm="5000">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96B9B228-1719-4081-A80F-7901907A6133}" type="datetimeFigureOut">
              <a:rPr lang="fr-FR"/>
              <a:pPr>
                <a:defRPr/>
              </a:pPr>
              <a:t>17/03/2011</a:t>
            </a:fld>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8B7034F2-5F61-4E54-9434-EBFD086A4112}" type="slidenum">
              <a:rPr lang="fr-FR"/>
              <a:pPr>
                <a:defRPr/>
              </a:pPr>
              <a:t>‹#›</a:t>
            </a:fld>
            <a:endParaRPr lang="fr-FR"/>
          </a:p>
        </p:txBody>
      </p:sp>
    </p:spTree>
    <p:extLst>
      <p:ext uri="{BB962C8B-B14F-4D97-AF65-F5344CB8AC3E}">
        <p14:creationId xmlns:p14="http://schemas.microsoft.com/office/powerpoint/2010/main" xmlns="" val="3980253116"/>
      </p:ext>
    </p:extLst>
  </p:cSld>
  <p:clrMapOvr>
    <a:masterClrMapping/>
  </p:clrMapOvr>
  <p:transition spd="slow" advClick="0" advTm="5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e la date 3"/>
          <p:cNvSpPr>
            <a:spLocks noGrp="1"/>
          </p:cNvSpPr>
          <p:nvPr>
            <p:ph type="dt" sz="half" idx="10"/>
          </p:nvPr>
        </p:nvSpPr>
        <p:spPr/>
        <p:txBody>
          <a:bodyPr/>
          <a:lstStyle>
            <a:lvl1pPr>
              <a:defRPr/>
            </a:lvl1pPr>
          </a:lstStyle>
          <a:p>
            <a:pPr>
              <a:defRPr/>
            </a:pPr>
            <a:fld id="{CEFFA90D-F458-4D74-9590-34EC4A4CFF74}" type="datetimeFigureOut">
              <a:rPr lang="fr-FR"/>
              <a:pPr>
                <a:defRPr/>
              </a:pPr>
              <a:t>17/03/2011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0EB3BA00-6D01-4047-AC9E-31EF23C26F41}" type="slidenum">
              <a:rPr lang="fr-FR"/>
              <a:pPr>
                <a:defRPr/>
              </a:pPr>
              <a:t>‹#›</a:t>
            </a:fld>
            <a:endParaRPr lang="fr-FR"/>
          </a:p>
        </p:txBody>
      </p:sp>
    </p:spTree>
    <p:extLst>
      <p:ext uri="{BB962C8B-B14F-4D97-AF65-F5344CB8AC3E}">
        <p14:creationId xmlns:p14="http://schemas.microsoft.com/office/powerpoint/2010/main" xmlns="" val="1800378940"/>
      </p:ext>
    </p:extLst>
  </p:cSld>
  <p:clrMapOvr>
    <a:masterClrMapping/>
  </p:clrMapOvr>
  <p:transition spd="slow" advClick="0" advTm="5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7" name="Espace réservé de la date 3"/>
          <p:cNvSpPr>
            <a:spLocks noGrp="1"/>
          </p:cNvSpPr>
          <p:nvPr>
            <p:ph type="dt" sz="half" idx="10"/>
          </p:nvPr>
        </p:nvSpPr>
        <p:spPr/>
        <p:txBody>
          <a:bodyPr/>
          <a:lstStyle>
            <a:lvl1pPr>
              <a:defRPr/>
            </a:lvl1pPr>
          </a:lstStyle>
          <a:p>
            <a:pPr>
              <a:defRPr/>
            </a:pPr>
            <a:fld id="{3CA19D51-F066-4727-AA61-D1D47C7A563E}" type="datetimeFigureOut">
              <a:rPr lang="fr-FR"/>
              <a:pPr>
                <a:defRPr/>
              </a:pPr>
              <a:t>17/03/2011</a:t>
            </a:fld>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2A3217EA-AC43-4D37-B4C8-9DC9051BEC4D}" type="slidenum">
              <a:rPr lang="fr-FR"/>
              <a:pPr>
                <a:defRPr/>
              </a:pPr>
              <a:t>‹#›</a:t>
            </a:fld>
            <a:endParaRPr lang="fr-FR"/>
          </a:p>
        </p:txBody>
      </p:sp>
    </p:spTree>
    <p:extLst>
      <p:ext uri="{BB962C8B-B14F-4D97-AF65-F5344CB8AC3E}">
        <p14:creationId xmlns:p14="http://schemas.microsoft.com/office/powerpoint/2010/main" xmlns="" val="2646370117"/>
      </p:ext>
    </p:extLst>
  </p:cSld>
  <p:clrMapOvr>
    <a:masterClrMapping/>
  </p:clrMapOvr>
  <p:transition spd="slow" advClick="0" advTm="5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FR"/>
          </a:p>
        </p:txBody>
      </p:sp>
      <p:sp>
        <p:nvSpPr>
          <p:cNvPr id="3" name="Espace réservé de la date 3"/>
          <p:cNvSpPr>
            <a:spLocks noGrp="1"/>
          </p:cNvSpPr>
          <p:nvPr>
            <p:ph type="dt" sz="half" idx="10"/>
          </p:nvPr>
        </p:nvSpPr>
        <p:spPr/>
        <p:txBody>
          <a:bodyPr/>
          <a:lstStyle>
            <a:lvl1pPr>
              <a:defRPr/>
            </a:lvl1pPr>
          </a:lstStyle>
          <a:p>
            <a:pPr>
              <a:defRPr/>
            </a:pPr>
            <a:fld id="{7151FE59-CB21-43E7-B52D-D71CA88CB6AF}" type="datetimeFigureOut">
              <a:rPr lang="fr-FR"/>
              <a:pPr>
                <a:defRPr/>
              </a:pPr>
              <a:t>17/03/2011</a:t>
            </a:fld>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9C15F755-5001-408D-8F68-0D74CD755AAC}" type="slidenum">
              <a:rPr lang="fr-FR"/>
              <a:pPr>
                <a:defRPr/>
              </a:pPr>
              <a:t>‹#›</a:t>
            </a:fld>
            <a:endParaRPr lang="fr-FR"/>
          </a:p>
        </p:txBody>
      </p:sp>
    </p:spTree>
    <p:extLst>
      <p:ext uri="{BB962C8B-B14F-4D97-AF65-F5344CB8AC3E}">
        <p14:creationId xmlns:p14="http://schemas.microsoft.com/office/powerpoint/2010/main" xmlns="" val="1745953291"/>
      </p:ext>
    </p:extLst>
  </p:cSld>
  <p:clrMapOvr>
    <a:masterClrMapping/>
  </p:clrMapOvr>
  <p:transition spd="slow" advClick="0" advTm="5000">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4C09DE44-A39C-452C-8568-F0B7DD7716FB}" type="datetimeFigureOut">
              <a:rPr lang="fr-FR"/>
              <a:pPr>
                <a:defRPr/>
              </a:pPr>
              <a:t>17/03/2011</a:t>
            </a:fld>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D4B54DD7-1F19-4672-AE43-3C1D0D8FAA71}" type="slidenum">
              <a:rPr lang="fr-FR"/>
              <a:pPr>
                <a:defRPr/>
              </a:pPr>
              <a:t>‹#›</a:t>
            </a:fld>
            <a:endParaRPr lang="fr-FR"/>
          </a:p>
        </p:txBody>
      </p:sp>
    </p:spTree>
    <p:extLst>
      <p:ext uri="{BB962C8B-B14F-4D97-AF65-F5344CB8AC3E}">
        <p14:creationId xmlns:p14="http://schemas.microsoft.com/office/powerpoint/2010/main" xmlns="" val="172072516"/>
      </p:ext>
    </p:extLst>
  </p:cSld>
  <p:clrMapOvr>
    <a:masterClrMapping/>
  </p:clrMapOvr>
  <p:transition spd="slow" advClick="0" advTm="5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7106A675-A179-494C-8C49-71C7B27852B9}" type="datetimeFigureOut">
              <a:rPr lang="fr-FR"/>
              <a:pPr>
                <a:defRPr/>
              </a:pPr>
              <a:t>17/03/2011</a:t>
            </a:fld>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8AFDF364-4508-4D7F-8A33-AF7592627CAE}" type="slidenum">
              <a:rPr lang="fr-FR"/>
              <a:pPr>
                <a:defRPr/>
              </a:pPr>
              <a:t>‹#›</a:t>
            </a:fld>
            <a:endParaRPr lang="fr-FR"/>
          </a:p>
        </p:txBody>
      </p:sp>
    </p:spTree>
    <p:extLst>
      <p:ext uri="{BB962C8B-B14F-4D97-AF65-F5344CB8AC3E}">
        <p14:creationId xmlns:p14="http://schemas.microsoft.com/office/powerpoint/2010/main" xmlns="" val="2586533830"/>
      </p:ext>
    </p:extLst>
  </p:cSld>
  <p:clrMapOvr>
    <a:masterClrMapping/>
  </p:clrMapOvr>
  <p:transition spd="slow" advClick="0" advTm="5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dirty="0" err="1" smtClean="0"/>
              <a:t>Title</a:t>
            </a:r>
            <a:endParaRPr lang="fr-FR" dirty="0"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47D74E3B-9997-4BA7-9AC9-98A93A2C7D95}" type="datetimeFigureOut">
              <a:rPr lang="fr-FR"/>
              <a:pPr>
                <a:defRPr/>
              </a:pPr>
              <a:t>17/03/2011</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97CCE472-78B1-45C1-83D7-819A24984E9F}" type="slidenum">
              <a:rPr lang="fr-FR"/>
              <a:pPr>
                <a:defRPr/>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slow" advClick="0" advTm="5000">
    <p:fade/>
  </p:transition>
  <p:timing>
    <p:tnLst>
      <p:par>
        <p:cTn id="1" dur="indefinite" restart="never" nodeType="tmRoot"/>
      </p:par>
    </p:tnLst>
  </p:timing>
  <p:txStyles>
    <p:titleStyle>
      <a:lvl1pPr algn="ctr" rtl="0" eaLnBrk="1" fontAlgn="base" hangingPunct="1">
        <a:spcBef>
          <a:spcPct val="0"/>
        </a:spcBef>
        <a:spcAft>
          <a:spcPct val="0"/>
        </a:spcAft>
        <a:defRPr sz="36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28600" y="609601"/>
            <a:ext cx="9220200" cy="914399"/>
          </a:xfrm>
        </p:spPr>
        <p:txBody>
          <a:bodyPr/>
          <a:lstStyle/>
          <a:p>
            <a:pPr algn="ctr"/>
            <a:r>
              <a:rPr lang="en-US" sz="6000" b="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a:r>
            <a:br>
              <a:rPr lang="en-US" sz="6000" b="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br>
            <a:r>
              <a:rPr lang="en-US" sz="6000" b="0" cap="none"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Computer Networking</a:t>
            </a:r>
            <a:endParaRPr lang="en-US" sz="6000" b="0" cap="none"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Text Placeholder 4"/>
          <p:cNvSpPr>
            <a:spLocks noGrp="1"/>
          </p:cNvSpPr>
          <p:nvPr>
            <p:ph type="body" idx="1"/>
          </p:nvPr>
        </p:nvSpPr>
        <p:spPr>
          <a:xfrm>
            <a:off x="685800" y="2286000"/>
            <a:ext cx="7772400" cy="2438400"/>
          </a:xfrm>
        </p:spPr>
        <p:txBody>
          <a:bodyPr/>
          <a:lstStyle/>
          <a:p>
            <a:pPr algn="r"/>
            <a:endParaRPr lang="en-US" sz="3600" dirty="0" smtClean="0">
              <a:solidFill>
                <a:schemeClr val="bg1"/>
              </a:solidFill>
              <a:latin typeface="Times New Roman" pitchFamily="18" charset="0"/>
              <a:cs typeface="Times New Roman" pitchFamily="18" charset="0"/>
            </a:endParaRPr>
          </a:p>
          <a:p>
            <a:pPr algn="r"/>
            <a:endParaRPr lang="en-US" sz="3600" dirty="0" smtClean="0">
              <a:solidFill>
                <a:schemeClr val="bg1"/>
              </a:solidFill>
              <a:latin typeface="Times New Roman" pitchFamily="18" charset="0"/>
              <a:cs typeface="Times New Roman" pitchFamily="18" charset="0"/>
            </a:endParaRPr>
          </a:p>
          <a:p>
            <a:pPr algn="r"/>
            <a:endParaRPr lang="en-US" sz="3600" dirty="0" smtClean="0">
              <a:solidFill>
                <a:schemeClr val="bg1"/>
              </a:solidFill>
              <a:latin typeface="Times New Roman" pitchFamily="18" charset="0"/>
              <a:cs typeface="Times New Roman" pitchFamily="18" charset="0"/>
            </a:endParaRPr>
          </a:p>
          <a:p>
            <a:pPr algn="r"/>
            <a:endParaRPr lang="en-US" sz="3600" dirty="0" smtClean="0">
              <a:solidFill>
                <a:schemeClr val="bg1"/>
              </a:solidFill>
              <a:latin typeface="Times New Roman" pitchFamily="18" charset="0"/>
              <a:cs typeface="Times New Roman" pitchFamily="18" charset="0"/>
            </a:endParaRPr>
          </a:p>
          <a:p>
            <a:pPr algn="r"/>
            <a:endParaRPr lang="en-US" sz="3600" dirty="0" smtClean="0">
              <a:solidFill>
                <a:schemeClr val="bg1"/>
              </a:solidFill>
              <a:latin typeface="Times New Roman" pitchFamily="18" charset="0"/>
              <a:cs typeface="Times New Roman" pitchFamily="18" charset="0"/>
            </a:endParaRPr>
          </a:p>
          <a:p>
            <a:pPr algn="r"/>
            <a:endParaRPr lang="en-US" sz="3600" dirty="0" smtClean="0">
              <a:solidFill>
                <a:schemeClr val="bg1"/>
              </a:solidFill>
              <a:latin typeface="Times New Roman" pitchFamily="18" charset="0"/>
              <a:cs typeface="Times New Roman" pitchFamily="18" charset="0"/>
            </a:endParaRPr>
          </a:p>
          <a:p>
            <a:pPr algn="r"/>
            <a:endParaRPr lang="en-US" sz="3600" dirty="0" smtClean="0">
              <a:solidFill>
                <a:schemeClr val="bg1"/>
              </a:solidFill>
              <a:latin typeface="Times New Roman" pitchFamily="18" charset="0"/>
              <a:cs typeface="Times New Roman" pitchFamily="18" charset="0"/>
            </a:endParaRPr>
          </a:p>
          <a:p>
            <a:pPr algn="r"/>
            <a:r>
              <a:rPr lang="en-US" sz="3600" dirty="0" smtClean="0">
                <a:solidFill>
                  <a:schemeClr val="bg1"/>
                </a:solidFill>
                <a:latin typeface="Times New Roman" pitchFamily="18" charset="0"/>
                <a:cs typeface="Times New Roman" pitchFamily="18" charset="0"/>
              </a:rPr>
              <a:t> </a:t>
            </a:r>
          </a:p>
          <a:p>
            <a:pPr algn="r"/>
            <a:r>
              <a:rPr lang="en-US" sz="3600" dirty="0" err="1" smtClean="0">
                <a:solidFill>
                  <a:schemeClr val="bg1"/>
                </a:solidFill>
                <a:latin typeface="Times New Roman" pitchFamily="18" charset="0"/>
                <a:cs typeface="Times New Roman" pitchFamily="18" charset="0"/>
              </a:rPr>
              <a:t>Shalini</a:t>
            </a:r>
            <a:r>
              <a:rPr lang="en-US" sz="3600" dirty="0" smtClean="0">
                <a:solidFill>
                  <a:schemeClr val="bg1"/>
                </a:solidFill>
                <a:latin typeface="Times New Roman" pitchFamily="18" charset="0"/>
                <a:cs typeface="Times New Roman" pitchFamily="18" charset="0"/>
              </a:rPr>
              <a:t> </a:t>
            </a:r>
            <a:r>
              <a:rPr lang="en-US" sz="3600" dirty="0" err="1" smtClean="0">
                <a:solidFill>
                  <a:schemeClr val="bg1"/>
                </a:solidFill>
                <a:latin typeface="Times New Roman" pitchFamily="18" charset="0"/>
                <a:cs typeface="Times New Roman" pitchFamily="18" charset="0"/>
              </a:rPr>
              <a:t>Bhavanam</a:t>
            </a:r>
            <a:endParaRPr lang="en-US" sz="3600" dirty="0" smtClean="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3069760010"/>
      </p:ext>
    </p:extLst>
  </p:cSld>
  <p:clrMapOvr>
    <a:masterClrMapping/>
  </p:clrMapOvr>
  <p:transition spd="slow" advClick="0" advTm="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1749"/>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1749"/>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2"/>
          <a:lstStyle/>
          <a:p>
            <a:pPr marL="0" indent="0">
              <a:buNone/>
            </a:pPr>
            <a:r>
              <a:rPr lang="en-US" b="1" dirty="0" smtClean="0"/>
              <a:t>Example:</a:t>
            </a:r>
          </a:p>
          <a:p>
            <a:pPr marL="0" indent="0" algn="just">
              <a:buNone/>
            </a:pPr>
            <a:r>
              <a:rPr lang="en-US" sz="2000" dirty="0" smtClean="0"/>
              <a:t>Airport </a:t>
            </a:r>
            <a:r>
              <a:rPr lang="en-US" sz="2000" dirty="0"/>
              <a:t>announcement for some flight number requesting those people to report at gate B2.</a:t>
            </a:r>
          </a:p>
          <a:p>
            <a:pPr algn="just">
              <a:buFont typeface="Wingdings" pitchFamily="2" charset="2"/>
              <a:buChar char="Ø"/>
            </a:pPr>
            <a:r>
              <a:rPr lang="en-US" sz="2000" dirty="0"/>
              <a:t>There is another concept related to this broadcasting, which is called </a:t>
            </a:r>
            <a:r>
              <a:rPr lang="en-US" sz="2000" b="1" dirty="0"/>
              <a:t>multicasting</a:t>
            </a:r>
            <a:r>
              <a:rPr lang="en-US" sz="2000" dirty="0"/>
              <a:t>. In multicasting, if each machine is considered as a group, then the packet send to that machine will be given to all the members in the group. For </a:t>
            </a:r>
            <a:r>
              <a:rPr lang="en-US" sz="2000" b="1" dirty="0"/>
              <a:t>example</a:t>
            </a:r>
            <a:r>
              <a:rPr lang="en-US" sz="2000" dirty="0"/>
              <a:t>, group mail.</a:t>
            </a:r>
          </a:p>
          <a:p>
            <a:pPr marL="0" indent="0">
              <a:buNone/>
            </a:pPr>
            <a:endParaRPr lang="en-US" sz="2000" b="1" dirty="0"/>
          </a:p>
        </p:txBody>
      </p:sp>
      <p:pic>
        <p:nvPicPr>
          <p:cNvPr id="4" name="Picture 3"/>
          <p:cNvPicPr/>
          <p:nvPr/>
        </p:nvPicPr>
        <p:blipFill>
          <a:blip r:embed="rId2" cstate="print"/>
          <a:srcRect/>
          <a:stretch>
            <a:fillRect/>
          </a:stretch>
        </p:blipFill>
        <p:spPr bwMode="auto">
          <a:xfrm>
            <a:off x="4876800" y="2100197"/>
            <a:ext cx="3152775" cy="3886200"/>
          </a:xfrm>
          <a:prstGeom prst="rect">
            <a:avLst/>
          </a:prstGeom>
          <a:noFill/>
          <a:ln w="9525">
            <a:noFill/>
            <a:miter lim="800000"/>
            <a:headEnd/>
            <a:tailEnd/>
          </a:ln>
        </p:spPr>
      </p:pic>
    </p:spTree>
    <p:extLst>
      <p:ext uri="{BB962C8B-B14F-4D97-AF65-F5344CB8AC3E}">
        <p14:creationId xmlns:p14="http://schemas.microsoft.com/office/powerpoint/2010/main" xmlns="" val="579822913"/>
      </p:ext>
    </p:extLst>
  </p:cSld>
  <p:clrMapOvr>
    <a:masterClrMapping/>
  </p:clrMapOvr>
  <p:transition spd="slow" advClick="0" advTm="5000">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95875"/>
          </a:xfrm>
        </p:spPr>
        <p:txBody>
          <a:bodyPr/>
          <a:lstStyle/>
          <a:p>
            <a:pPr marL="0" indent="0">
              <a:buNone/>
            </a:pPr>
            <a:r>
              <a:rPr lang="en-US" b="1" dirty="0" smtClean="0"/>
              <a:t>Point-to-point networks:</a:t>
            </a:r>
          </a:p>
          <a:p>
            <a:pPr marL="0" indent="0">
              <a:buNone/>
            </a:pPr>
            <a:r>
              <a:rPr lang="en-US" sz="2000" dirty="0"/>
              <a:t>This network consists of many connections between individual pairs of machines. For a packet which is known as a message may need to go through different intermediate machines before reaching final destination. So there may be multiple routes with different lengths. There are some algorithms known as routing algorithms which are very important in point to point networks.</a:t>
            </a:r>
          </a:p>
          <a:p>
            <a:pPr marL="0" indent="0">
              <a:buNone/>
            </a:pPr>
            <a:endParaRPr lang="en-US" b="1" dirty="0"/>
          </a:p>
        </p:txBody>
      </p:sp>
      <p:pic>
        <p:nvPicPr>
          <p:cNvPr id="4" name="Picture 3"/>
          <p:cNvPicPr/>
          <p:nvPr/>
        </p:nvPicPr>
        <p:blipFill>
          <a:blip r:embed="rId2" cstate="print"/>
          <a:srcRect/>
          <a:stretch>
            <a:fillRect/>
          </a:stretch>
        </p:blipFill>
        <p:spPr bwMode="auto">
          <a:xfrm>
            <a:off x="1799116" y="3962400"/>
            <a:ext cx="5476875" cy="2733675"/>
          </a:xfrm>
          <a:prstGeom prst="rect">
            <a:avLst/>
          </a:prstGeom>
          <a:noFill/>
          <a:ln w="9525">
            <a:noFill/>
            <a:miter lim="800000"/>
            <a:headEnd/>
            <a:tailEnd/>
          </a:ln>
        </p:spPr>
      </p:pic>
    </p:spTree>
    <p:extLst>
      <p:ext uri="{BB962C8B-B14F-4D97-AF65-F5344CB8AC3E}">
        <p14:creationId xmlns:p14="http://schemas.microsoft.com/office/powerpoint/2010/main" xmlns="" val="1566915011"/>
      </p:ext>
    </p:extLst>
  </p:cSld>
  <p:clrMapOvr>
    <a:masterClrMapping/>
  </p:clrMapOvr>
  <p:transition spd="slow" advClick="0" advTm="5000">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229600" cy="5257800"/>
          </a:xfrm>
        </p:spPr>
        <p:txBody>
          <a:bodyPr/>
          <a:lstStyle/>
          <a:p>
            <a:pPr marL="0" indent="0">
              <a:buNone/>
            </a:pPr>
            <a:r>
              <a:rPr lang="en-US" sz="1800" b="1" dirty="0" smtClean="0"/>
              <a:t>The networks can be small networks or larger networks. The main types of networks are</a:t>
            </a:r>
          </a:p>
          <a:p>
            <a:r>
              <a:rPr lang="en-US" sz="1800" b="1" dirty="0"/>
              <a:t>LAN(Local Area Network)</a:t>
            </a:r>
          </a:p>
          <a:p>
            <a:pPr marL="0" indent="0">
              <a:buNone/>
            </a:pPr>
            <a:r>
              <a:rPr lang="en-US" sz="1800" dirty="0"/>
              <a:t>This network connects computers in a single office or single building or group of buildings. This network can also be connected to other networks using telephone lines or radio waves.</a:t>
            </a:r>
          </a:p>
          <a:p>
            <a:pPr marL="0" indent="0">
              <a:buNone/>
            </a:pPr>
            <a:r>
              <a:rPr lang="en-US" sz="1800" b="1" dirty="0"/>
              <a:t>Example:</a:t>
            </a:r>
            <a:endParaRPr lang="en-US" sz="1800" dirty="0"/>
          </a:p>
          <a:p>
            <a:pPr marL="0" indent="0">
              <a:buNone/>
            </a:pPr>
            <a:r>
              <a:rPr lang="en-US" sz="1800" dirty="0"/>
              <a:t>Any Company</a:t>
            </a:r>
          </a:p>
          <a:p>
            <a:r>
              <a:rPr lang="en-US" sz="1800" b="1" dirty="0"/>
              <a:t>MAN(Metropolitan Area Network)</a:t>
            </a:r>
            <a:endParaRPr lang="en-US" sz="1800" dirty="0"/>
          </a:p>
          <a:p>
            <a:pPr marL="0" indent="0">
              <a:buNone/>
            </a:pPr>
            <a:r>
              <a:rPr lang="en-US" sz="1800" dirty="0"/>
              <a:t>These connect networks around a town or city. This network is larger than LAN but smaller than WAN. This network is mainly designed for a town or city. This network is a bit faster than LAN with the usage of fiber optical cable or digital media. </a:t>
            </a:r>
          </a:p>
          <a:p>
            <a:pPr marL="0" indent="0">
              <a:buNone/>
            </a:pPr>
            <a:r>
              <a:rPr lang="en-US" sz="1800" b="1" dirty="0"/>
              <a:t>Example:</a:t>
            </a:r>
            <a:endParaRPr lang="en-US" sz="1800" dirty="0"/>
          </a:p>
          <a:p>
            <a:pPr marL="514350" lvl="0" indent="-514350">
              <a:buFont typeface="+mj-lt"/>
              <a:buAutoNum type="romanLcPeriod"/>
            </a:pPr>
            <a:r>
              <a:rPr lang="en-US" sz="1800" dirty="0"/>
              <a:t>Communication among universities related to a single organization located at different places.</a:t>
            </a:r>
          </a:p>
          <a:p>
            <a:pPr marL="514350" lvl="0" indent="-514350">
              <a:buFont typeface="+mj-lt"/>
              <a:buAutoNum type="romanLcPeriod"/>
            </a:pPr>
            <a:r>
              <a:rPr lang="en-US" sz="1800" dirty="0"/>
              <a:t>Company having branches at different places.</a:t>
            </a:r>
          </a:p>
          <a:p>
            <a:pPr marL="0" indent="0">
              <a:buNone/>
            </a:pPr>
            <a:endParaRPr lang="en-US" sz="1800" dirty="0" smtClean="0"/>
          </a:p>
          <a:p>
            <a:pPr marL="0" indent="0">
              <a:buNone/>
            </a:pPr>
            <a:endParaRPr lang="en-US" sz="1800" dirty="0"/>
          </a:p>
        </p:txBody>
      </p:sp>
    </p:spTree>
    <p:extLst>
      <p:ext uri="{BB962C8B-B14F-4D97-AF65-F5344CB8AC3E}">
        <p14:creationId xmlns:p14="http://schemas.microsoft.com/office/powerpoint/2010/main" xmlns="" val="920442100"/>
      </p:ext>
    </p:extLst>
  </p:cSld>
  <p:clrMapOvr>
    <a:masterClrMapping/>
  </p:clrMapOvr>
  <p:transition spd="slow" advClick="0" advTm="5000">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200" b="1" dirty="0"/>
              <a:t>WAN( Wide Area Network)</a:t>
            </a:r>
            <a:endParaRPr lang="en-US" sz="2200" dirty="0"/>
          </a:p>
          <a:p>
            <a:pPr marL="0" indent="0">
              <a:buNone/>
            </a:pPr>
            <a:r>
              <a:rPr lang="en-US" sz="2200" dirty="0"/>
              <a:t>These networks are between different buildings, or towns or even different countries.</a:t>
            </a:r>
          </a:p>
          <a:p>
            <a:pPr marL="0" indent="0">
              <a:buNone/>
            </a:pPr>
            <a:r>
              <a:rPr lang="en-US" sz="2200" dirty="0"/>
              <a:t>They are like dispersed telecommunications network. These networks can be privately owned or rented. They are generally used for referring public usage.</a:t>
            </a:r>
          </a:p>
          <a:p>
            <a:pPr marL="0" indent="0">
              <a:buNone/>
            </a:pPr>
            <a:r>
              <a:rPr lang="en-US" sz="2200" dirty="0"/>
              <a:t>Internet is the largest WAN spanning the earth.</a:t>
            </a:r>
          </a:p>
          <a:p>
            <a:pPr marL="0" indent="0">
              <a:buNone/>
            </a:pPr>
            <a:r>
              <a:rPr lang="en-US" sz="2200" dirty="0"/>
              <a:t>These are the major types in networks. Some other types are</a:t>
            </a:r>
          </a:p>
          <a:p>
            <a:pPr lvl="1"/>
            <a:r>
              <a:rPr lang="en-US" sz="2000" dirty="0"/>
              <a:t>Wireless Local Area Network.</a:t>
            </a:r>
          </a:p>
          <a:p>
            <a:pPr lvl="1"/>
            <a:r>
              <a:rPr lang="en-US" sz="2000" dirty="0"/>
              <a:t>Campus Area Network</a:t>
            </a:r>
          </a:p>
          <a:p>
            <a:pPr lvl="1"/>
            <a:r>
              <a:rPr lang="en-US" sz="2000" dirty="0"/>
              <a:t>Storage Area Network.</a:t>
            </a:r>
          </a:p>
          <a:p>
            <a:pPr lvl="1"/>
            <a:r>
              <a:rPr lang="en-US" sz="2000" dirty="0"/>
              <a:t>System Area Network(Cluster Area Network)</a:t>
            </a:r>
          </a:p>
          <a:p>
            <a:pPr marL="0" indent="0">
              <a:buNone/>
            </a:pPr>
            <a:endParaRPr lang="en-US" sz="2200" dirty="0"/>
          </a:p>
        </p:txBody>
      </p:sp>
    </p:spTree>
    <p:extLst>
      <p:ext uri="{BB962C8B-B14F-4D97-AF65-F5344CB8AC3E}">
        <p14:creationId xmlns:p14="http://schemas.microsoft.com/office/powerpoint/2010/main" xmlns="" val="1483133627"/>
      </p:ext>
    </p:extLst>
  </p:cSld>
  <p:clrMapOvr>
    <a:masterClrMapping/>
  </p:clrMapOvr>
  <p:transition spd="slow" advClick="0" advTm="5000">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800"/>
          </a:xfrm>
        </p:spPr>
        <p:txBody>
          <a:bodyPr/>
          <a:lstStyle/>
          <a:p>
            <a:pPr marL="0" indent="0">
              <a:buNone/>
            </a:pPr>
            <a:r>
              <a:rPr lang="en-US" sz="2400" b="1" dirty="0"/>
              <a:t>Network Topology</a:t>
            </a:r>
            <a:endParaRPr lang="en-US" sz="2400" dirty="0"/>
          </a:p>
          <a:p>
            <a:pPr marL="0" indent="0">
              <a:buNone/>
            </a:pPr>
            <a:r>
              <a:rPr lang="en-US" sz="2000" dirty="0"/>
              <a:t>Network topology is the layout pattern of interconnections of the various elements of a computer network. Topology can be considered as a virtual shape or structure of a network. These topologies may be </a:t>
            </a:r>
          </a:p>
          <a:p>
            <a:pPr lvl="1"/>
            <a:r>
              <a:rPr lang="en-US" sz="2000" dirty="0"/>
              <a:t>physical </a:t>
            </a:r>
          </a:p>
          <a:p>
            <a:pPr lvl="1"/>
            <a:r>
              <a:rPr lang="en-US" sz="2000" dirty="0"/>
              <a:t>logical.</a:t>
            </a:r>
          </a:p>
          <a:p>
            <a:pPr marL="0" indent="0">
              <a:buNone/>
            </a:pPr>
            <a:r>
              <a:rPr lang="en-US" sz="2400" b="1" dirty="0"/>
              <a:t>Physical Topology</a:t>
            </a:r>
            <a:endParaRPr lang="en-US" sz="2400" dirty="0"/>
          </a:p>
          <a:p>
            <a:pPr marL="0" indent="0">
              <a:buNone/>
            </a:pPr>
            <a:r>
              <a:rPr lang="en-US" sz="2000" dirty="0"/>
              <a:t>Physical topology is the actual physical design of the network including devices, location and cable installation.</a:t>
            </a:r>
          </a:p>
          <a:p>
            <a:pPr marL="0" indent="0">
              <a:buNone/>
            </a:pPr>
            <a:r>
              <a:rPr lang="en-US" sz="2400" b="1" dirty="0"/>
              <a:t>Logical Topology</a:t>
            </a:r>
            <a:endParaRPr lang="en-US" sz="2400" dirty="0"/>
          </a:p>
          <a:p>
            <a:pPr marL="0" indent="0">
              <a:buNone/>
            </a:pPr>
            <a:r>
              <a:rPr lang="en-US" sz="2000" dirty="0"/>
              <a:t> Logical topology refers to how data is actually transferred in a network</a:t>
            </a:r>
          </a:p>
          <a:p>
            <a:r>
              <a:rPr lang="en-US" sz="2000" dirty="0"/>
              <a:t>In order to study the network, we use graph theory.</a:t>
            </a:r>
          </a:p>
          <a:p>
            <a:pPr marL="0" indent="0">
              <a:buNone/>
            </a:pPr>
            <a:endParaRPr lang="en-US" sz="2000" dirty="0"/>
          </a:p>
        </p:txBody>
      </p:sp>
    </p:spTree>
    <p:extLst>
      <p:ext uri="{BB962C8B-B14F-4D97-AF65-F5344CB8AC3E}">
        <p14:creationId xmlns:p14="http://schemas.microsoft.com/office/powerpoint/2010/main" xmlns="" val="3349982268"/>
      </p:ext>
    </p:extLst>
  </p:cSld>
  <p:clrMapOvr>
    <a:masterClrMapping/>
  </p:clrMapOvr>
  <p:transition spd="slow" advClick="0" advTm="5000">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600200"/>
            <a:ext cx="8610600" cy="4525963"/>
          </a:xfrm>
        </p:spPr>
        <p:txBody>
          <a:bodyPr numCol="2"/>
          <a:lstStyle/>
          <a:p>
            <a:pPr marL="0" indent="0">
              <a:buNone/>
            </a:pPr>
            <a:r>
              <a:rPr lang="en-US" sz="2000" dirty="0"/>
              <a:t>Different types of physical topologies are</a:t>
            </a:r>
          </a:p>
          <a:p>
            <a:pPr lvl="0"/>
            <a:r>
              <a:rPr lang="en-US" sz="2000" dirty="0"/>
              <a:t>Point-to-point topology</a:t>
            </a:r>
          </a:p>
          <a:p>
            <a:pPr lvl="0"/>
            <a:r>
              <a:rPr lang="en-US" sz="2000" dirty="0"/>
              <a:t>Bus (point-to-multipoint) topology</a:t>
            </a:r>
          </a:p>
          <a:p>
            <a:pPr lvl="0"/>
            <a:r>
              <a:rPr lang="en-US" sz="2000" dirty="0"/>
              <a:t>Star topology</a:t>
            </a:r>
          </a:p>
          <a:p>
            <a:pPr lvl="0"/>
            <a:r>
              <a:rPr lang="en-US" sz="2000" dirty="0"/>
              <a:t>Ring topology</a:t>
            </a:r>
          </a:p>
          <a:p>
            <a:pPr lvl="0"/>
            <a:r>
              <a:rPr lang="en-US" sz="2000" dirty="0"/>
              <a:t>Tree topology</a:t>
            </a:r>
          </a:p>
          <a:p>
            <a:pPr lvl="0"/>
            <a:r>
              <a:rPr lang="en-US" sz="2000" dirty="0"/>
              <a:t>Mesh topology</a:t>
            </a:r>
          </a:p>
          <a:p>
            <a:pPr lvl="0"/>
            <a:r>
              <a:rPr lang="en-US" sz="2000" dirty="0"/>
              <a:t>Hybrid topology</a:t>
            </a:r>
          </a:p>
          <a:p>
            <a:pPr marL="0" indent="0">
              <a:buNone/>
            </a:pPr>
            <a:endParaRPr lang="en-US" sz="2000" dirty="0"/>
          </a:p>
        </p:txBody>
      </p:sp>
      <p:pic>
        <p:nvPicPr>
          <p:cNvPr id="4" name="Picture 3"/>
          <p:cNvPicPr/>
          <p:nvPr/>
        </p:nvPicPr>
        <p:blipFill>
          <a:blip r:embed="rId2" cstate="print"/>
          <a:srcRect/>
          <a:stretch>
            <a:fillRect/>
          </a:stretch>
        </p:blipFill>
        <p:spPr bwMode="auto">
          <a:xfrm>
            <a:off x="3429000" y="2098110"/>
            <a:ext cx="5495925" cy="4400550"/>
          </a:xfrm>
          <a:prstGeom prst="rect">
            <a:avLst/>
          </a:prstGeom>
          <a:noFill/>
          <a:ln w="9525">
            <a:noFill/>
            <a:miter lim="800000"/>
            <a:headEnd/>
            <a:tailEnd/>
          </a:ln>
        </p:spPr>
      </p:pic>
    </p:spTree>
    <p:extLst>
      <p:ext uri="{BB962C8B-B14F-4D97-AF65-F5344CB8AC3E}">
        <p14:creationId xmlns:p14="http://schemas.microsoft.com/office/powerpoint/2010/main" xmlns="" val="2547733077"/>
      </p:ext>
    </p:extLst>
  </p:cSld>
  <p:clrMapOvr>
    <a:masterClrMapping/>
  </p:clrMapOvr>
  <p:transition spd="slow" advClick="0" advTm="5000">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a:t>Point-to-point topology:</a:t>
            </a:r>
            <a:endParaRPr lang="en-US" dirty="0"/>
          </a:p>
          <a:p>
            <a:pPr marL="0" indent="0">
              <a:buNone/>
            </a:pPr>
            <a:r>
              <a:rPr lang="en-US" sz="2400" dirty="0"/>
              <a:t>This is the simplest topology in which two nodes are directly connected to each other. Each message has only one possible receiver. There is a permanent link between two end points.</a:t>
            </a:r>
          </a:p>
          <a:p>
            <a:pPr marL="0" indent="0">
              <a:buNone/>
            </a:pPr>
            <a:endParaRPr lang="en-US" dirty="0"/>
          </a:p>
        </p:txBody>
      </p:sp>
      <p:pic>
        <p:nvPicPr>
          <p:cNvPr id="4" name="Picture 3"/>
          <p:cNvPicPr/>
          <p:nvPr/>
        </p:nvPicPr>
        <p:blipFill>
          <a:blip r:embed="rId2" cstate="print"/>
          <a:srcRect/>
          <a:stretch>
            <a:fillRect/>
          </a:stretch>
        </p:blipFill>
        <p:spPr bwMode="auto">
          <a:xfrm>
            <a:off x="2113767" y="4114800"/>
            <a:ext cx="4333875" cy="1228725"/>
          </a:xfrm>
          <a:prstGeom prst="rect">
            <a:avLst/>
          </a:prstGeom>
          <a:noFill/>
          <a:ln w="9525">
            <a:noFill/>
            <a:miter lim="800000"/>
            <a:headEnd/>
            <a:tailEnd/>
          </a:ln>
        </p:spPr>
      </p:pic>
    </p:spTree>
    <p:extLst>
      <p:ext uri="{BB962C8B-B14F-4D97-AF65-F5344CB8AC3E}">
        <p14:creationId xmlns:p14="http://schemas.microsoft.com/office/powerpoint/2010/main" xmlns="" val="2588709152"/>
      </p:ext>
    </p:extLst>
  </p:cSld>
  <p:clrMapOvr>
    <a:masterClrMapping/>
  </p:clrMapOvr>
  <p:transition spd="slow" advClick="0" advTm="5000">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76800"/>
          </a:xfrm>
        </p:spPr>
        <p:txBody>
          <a:bodyPr/>
          <a:lstStyle/>
          <a:p>
            <a:pPr marL="0" indent="0">
              <a:buNone/>
            </a:pPr>
            <a:r>
              <a:rPr lang="en-US" sz="2400" b="1" dirty="0"/>
              <a:t>Bus Topology:</a:t>
            </a:r>
            <a:endParaRPr lang="en-US" sz="2400" dirty="0"/>
          </a:p>
          <a:p>
            <a:pPr marL="0" indent="0">
              <a:buNone/>
            </a:pPr>
            <a:r>
              <a:rPr lang="en-US" sz="2000" dirty="0"/>
              <a:t>In this topology, each machine is connected to a single cable. We use a terminator to prevent the signal in bouncing back. The signal is transferred in both the directions. </a:t>
            </a:r>
          </a:p>
          <a:p>
            <a:pPr lvl="0"/>
            <a:r>
              <a:rPr lang="en-US" sz="2000" dirty="0"/>
              <a:t>Uses a terminator</a:t>
            </a:r>
          </a:p>
          <a:p>
            <a:pPr lvl="0"/>
            <a:r>
              <a:rPr lang="en-US" sz="2000" dirty="0"/>
              <a:t>Inexpensive</a:t>
            </a:r>
          </a:p>
          <a:p>
            <a:pPr lvl="0"/>
            <a:r>
              <a:rPr lang="en-US" sz="2000" dirty="0"/>
              <a:t>Costly to manage the network. If the network cable breaks, the entire network will be down.</a:t>
            </a:r>
          </a:p>
          <a:p>
            <a:pPr marL="0" indent="0">
              <a:buNone/>
            </a:pPr>
            <a:endParaRPr lang="en-US" sz="2400" dirty="0"/>
          </a:p>
        </p:txBody>
      </p:sp>
      <p:pic>
        <p:nvPicPr>
          <p:cNvPr id="4" name="Picture 3"/>
          <p:cNvPicPr/>
          <p:nvPr/>
        </p:nvPicPr>
        <p:blipFill>
          <a:blip r:embed="rId2" cstate="print"/>
          <a:srcRect/>
          <a:stretch>
            <a:fillRect/>
          </a:stretch>
        </p:blipFill>
        <p:spPr bwMode="auto">
          <a:xfrm>
            <a:off x="1981200" y="4419600"/>
            <a:ext cx="5000625" cy="2057400"/>
          </a:xfrm>
          <a:prstGeom prst="rect">
            <a:avLst/>
          </a:prstGeom>
          <a:noFill/>
          <a:ln w="9525">
            <a:noFill/>
            <a:miter lim="800000"/>
            <a:headEnd/>
            <a:tailEnd/>
          </a:ln>
        </p:spPr>
      </p:pic>
    </p:spTree>
    <p:extLst>
      <p:ext uri="{BB962C8B-B14F-4D97-AF65-F5344CB8AC3E}">
        <p14:creationId xmlns:p14="http://schemas.microsoft.com/office/powerpoint/2010/main" xmlns="" val="162998226"/>
      </p:ext>
    </p:extLst>
  </p:cSld>
  <p:clrMapOvr>
    <a:masterClrMapping/>
  </p:clrMapOvr>
  <p:transition spd="slow" advClick="0" advTm="5000">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2"/>
          <a:lstStyle/>
          <a:p>
            <a:pPr marL="0" indent="0">
              <a:buNone/>
            </a:pPr>
            <a:endParaRPr lang="en-US" sz="2400" b="1" dirty="0" smtClean="0"/>
          </a:p>
          <a:p>
            <a:pPr marL="0" indent="0">
              <a:buNone/>
            </a:pPr>
            <a:r>
              <a:rPr lang="en-US" sz="2400" b="1" dirty="0" smtClean="0"/>
              <a:t>Star </a:t>
            </a:r>
            <a:r>
              <a:rPr lang="en-US" sz="2400" b="1" dirty="0"/>
              <a:t>Topology</a:t>
            </a:r>
            <a:endParaRPr lang="en-US" sz="2400" dirty="0"/>
          </a:p>
          <a:p>
            <a:pPr marL="0" indent="0">
              <a:buNone/>
            </a:pPr>
            <a:r>
              <a:rPr lang="en-US" sz="2000" dirty="0"/>
              <a:t>In this topology, each network host is connected to a central hub</a:t>
            </a:r>
          </a:p>
          <a:p>
            <a:pPr lvl="0"/>
            <a:r>
              <a:rPr lang="en-US" sz="2000" dirty="0"/>
              <a:t>Uses point-to-point connection.</a:t>
            </a:r>
          </a:p>
          <a:p>
            <a:pPr lvl="0"/>
            <a:r>
              <a:rPr lang="en-US" sz="2000" dirty="0"/>
              <a:t>Easy to add additional nodes</a:t>
            </a:r>
          </a:p>
          <a:p>
            <a:pPr lvl="0"/>
            <a:r>
              <a:rPr lang="en-US" sz="2000" dirty="0"/>
              <a:t>Easy to maintain.</a:t>
            </a:r>
          </a:p>
          <a:p>
            <a:pPr lvl="0"/>
            <a:r>
              <a:rPr lang="en-US" sz="2000" dirty="0"/>
              <a:t>Hub represents a single point of failure.</a:t>
            </a:r>
          </a:p>
          <a:p>
            <a:pPr marL="0" indent="0">
              <a:buNone/>
            </a:pPr>
            <a:endParaRPr lang="en-US" dirty="0"/>
          </a:p>
        </p:txBody>
      </p:sp>
      <p:pic>
        <p:nvPicPr>
          <p:cNvPr id="4" name="Picture 3"/>
          <p:cNvPicPr/>
          <p:nvPr/>
        </p:nvPicPr>
        <p:blipFill>
          <a:blip r:embed="rId2" cstate="print"/>
          <a:srcRect/>
          <a:stretch>
            <a:fillRect/>
          </a:stretch>
        </p:blipFill>
        <p:spPr bwMode="auto">
          <a:xfrm>
            <a:off x="4572000" y="2362200"/>
            <a:ext cx="3981450" cy="2676525"/>
          </a:xfrm>
          <a:prstGeom prst="rect">
            <a:avLst/>
          </a:prstGeom>
          <a:noFill/>
          <a:ln w="9525">
            <a:noFill/>
            <a:miter lim="800000"/>
            <a:headEnd/>
            <a:tailEnd/>
          </a:ln>
        </p:spPr>
      </p:pic>
    </p:spTree>
    <p:extLst>
      <p:ext uri="{BB962C8B-B14F-4D97-AF65-F5344CB8AC3E}">
        <p14:creationId xmlns:p14="http://schemas.microsoft.com/office/powerpoint/2010/main" xmlns="" val="2299473556"/>
      </p:ext>
    </p:extLst>
  </p:cSld>
  <p:clrMapOvr>
    <a:masterClrMapping/>
  </p:clrMapOvr>
  <p:transition spd="slow" advClick="0" advTm="5000">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2"/>
          <a:lstStyle/>
          <a:p>
            <a:pPr marL="0" indent="0">
              <a:buNone/>
            </a:pPr>
            <a:r>
              <a:rPr lang="en-US" sz="2400" b="1" dirty="0"/>
              <a:t>Ring Topology</a:t>
            </a:r>
            <a:endParaRPr lang="en-US" sz="2400" dirty="0"/>
          </a:p>
          <a:p>
            <a:r>
              <a:rPr lang="en-US" sz="2400" dirty="0"/>
              <a:t>A network that is set up in a circular fashion.</a:t>
            </a:r>
          </a:p>
          <a:p>
            <a:pPr lvl="0"/>
            <a:r>
              <a:rPr lang="en-US" sz="2400" dirty="0"/>
              <a:t>Data travels in one direction where each device on the right acts as a repeater.</a:t>
            </a:r>
          </a:p>
          <a:p>
            <a:pPr lvl="0"/>
            <a:r>
              <a:rPr lang="en-US" sz="2400" dirty="0"/>
              <a:t>The network is dependent on the ability of the signal to travel around the ring.</a:t>
            </a:r>
          </a:p>
          <a:p>
            <a:pPr marL="0" indent="0">
              <a:buNone/>
            </a:pPr>
            <a:endParaRPr lang="en-US" sz="2000" dirty="0"/>
          </a:p>
        </p:txBody>
      </p:sp>
      <p:pic>
        <p:nvPicPr>
          <p:cNvPr id="4" name="Picture 3"/>
          <p:cNvPicPr/>
          <p:nvPr/>
        </p:nvPicPr>
        <p:blipFill>
          <a:blip r:embed="rId2" cstate="print"/>
          <a:srcRect/>
          <a:stretch>
            <a:fillRect/>
          </a:stretch>
        </p:blipFill>
        <p:spPr bwMode="auto">
          <a:xfrm>
            <a:off x="4800600" y="2133600"/>
            <a:ext cx="4019550" cy="3552825"/>
          </a:xfrm>
          <a:prstGeom prst="rect">
            <a:avLst/>
          </a:prstGeom>
          <a:noFill/>
          <a:ln w="9525">
            <a:noFill/>
            <a:miter lim="800000"/>
            <a:headEnd/>
            <a:tailEnd/>
          </a:ln>
        </p:spPr>
      </p:pic>
    </p:spTree>
    <p:extLst>
      <p:ext uri="{BB962C8B-B14F-4D97-AF65-F5344CB8AC3E}">
        <p14:creationId xmlns:p14="http://schemas.microsoft.com/office/powerpoint/2010/main" xmlns="" val="2671955080"/>
      </p:ext>
    </p:extLst>
  </p:cSld>
  <p:clrMapOvr>
    <a:masterClrMapping/>
  </p:clrMapOvr>
  <p:transition spd="slow" advClick="0" advTm="5000">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828800"/>
            <a:ext cx="8229600" cy="4876800"/>
          </a:xfrm>
        </p:spPr>
        <p:txBody>
          <a:bodyPr/>
          <a:lstStyle/>
          <a:p>
            <a:pPr>
              <a:buNone/>
            </a:pPr>
            <a:endParaRPr lang="en-US" b="1" dirty="0" smtClean="0"/>
          </a:p>
          <a:p>
            <a:pPr>
              <a:buNone/>
            </a:pPr>
            <a:r>
              <a:rPr lang="en-US" b="1" dirty="0" smtClean="0"/>
              <a:t>Key words:</a:t>
            </a:r>
          </a:p>
          <a:p>
            <a:pPr>
              <a:buFont typeface="Arial" pitchFamily="34" charset="0"/>
              <a:buChar char="•"/>
            </a:pPr>
            <a:r>
              <a:rPr lang="en-US" dirty="0" smtClean="0"/>
              <a:t>Basic Definitions</a:t>
            </a:r>
          </a:p>
          <a:p>
            <a:pPr>
              <a:buFont typeface="Arial" pitchFamily="34" charset="0"/>
              <a:buChar char="•"/>
            </a:pPr>
            <a:r>
              <a:rPr lang="en-US" dirty="0" smtClean="0"/>
              <a:t>Classification of Networks</a:t>
            </a:r>
          </a:p>
          <a:p>
            <a:pPr>
              <a:buFont typeface="Arial" pitchFamily="34" charset="0"/>
              <a:buChar char="•"/>
            </a:pPr>
            <a:r>
              <a:rPr lang="en-US" dirty="0" smtClean="0"/>
              <a:t>Types of networks</a:t>
            </a:r>
          </a:p>
          <a:p>
            <a:pPr>
              <a:buFont typeface="Arial" pitchFamily="34" charset="0"/>
              <a:buChar char="•"/>
            </a:pPr>
            <a:r>
              <a:rPr lang="en-US" dirty="0" smtClean="0"/>
              <a:t>Network Topologies</a:t>
            </a:r>
          </a:p>
          <a:p>
            <a:pPr>
              <a:buFont typeface="Arial" pitchFamily="34" charset="0"/>
              <a:buChar char="•"/>
            </a:pPr>
            <a:r>
              <a:rPr lang="en-US" dirty="0" smtClean="0"/>
              <a:t>Network Models</a:t>
            </a:r>
            <a:endParaRPr lang="en-US" dirty="0"/>
          </a:p>
        </p:txBody>
      </p:sp>
    </p:spTree>
  </p:cSld>
  <p:clrMapOvr>
    <a:masterClrMapping/>
  </p:clrMapOvr>
  <p:transition spd="slow" advClick="0" advTm="50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67300"/>
          </a:xfrm>
        </p:spPr>
        <p:txBody>
          <a:bodyPr/>
          <a:lstStyle/>
          <a:p>
            <a:pPr marL="0" indent="0">
              <a:buNone/>
            </a:pPr>
            <a:r>
              <a:rPr lang="en-US" b="1" dirty="0"/>
              <a:t>Tree </a:t>
            </a:r>
            <a:r>
              <a:rPr lang="en-US" b="1" dirty="0" err="1" smtClean="0"/>
              <a:t>Toplogy</a:t>
            </a:r>
            <a:endParaRPr lang="en-US" dirty="0"/>
          </a:p>
          <a:p>
            <a:r>
              <a:rPr lang="en-US" dirty="0"/>
              <a:t>This topology is also known as hierarchy network.</a:t>
            </a:r>
          </a:p>
          <a:p>
            <a:pPr lvl="0"/>
            <a:r>
              <a:rPr lang="en-US" dirty="0"/>
              <a:t>Consists of central root node</a:t>
            </a:r>
          </a:p>
          <a:p>
            <a:pPr lvl="0"/>
            <a:r>
              <a:rPr lang="en-US" dirty="0"/>
              <a:t>levels</a:t>
            </a:r>
          </a:p>
          <a:p>
            <a:pPr marL="0" indent="0">
              <a:buNone/>
            </a:pPr>
            <a:endParaRPr lang="en-US" dirty="0"/>
          </a:p>
        </p:txBody>
      </p:sp>
      <p:pic>
        <p:nvPicPr>
          <p:cNvPr id="4" name="Picture 3"/>
          <p:cNvPicPr/>
          <p:nvPr/>
        </p:nvPicPr>
        <p:blipFill>
          <a:blip r:embed="rId2" cstate="print"/>
          <a:srcRect/>
          <a:stretch>
            <a:fillRect/>
          </a:stretch>
        </p:blipFill>
        <p:spPr bwMode="auto">
          <a:xfrm>
            <a:off x="2438400" y="3657600"/>
            <a:ext cx="5029200" cy="3009900"/>
          </a:xfrm>
          <a:prstGeom prst="rect">
            <a:avLst/>
          </a:prstGeom>
          <a:noFill/>
          <a:ln w="9525">
            <a:noFill/>
            <a:miter lim="800000"/>
            <a:headEnd/>
            <a:tailEnd/>
          </a:ln>
        </p:spPr>
      </p:pic>
    </p:spTree>
    <p:extLst>
      <p:ext uri="{BB962C8B-B14F-4D97-AF65-F5344CB8AC3E}">
        <p14:creationId xmlns:p14="http://schemas.microsoft.com/office/powerpoint/2010/main" xmlns="" val="1378190625"/>
      </p:ext>
    </p:extLst>
  </p:cSld>
  <p:clrMapOvr>
    <a:masterClrMapping/>
  </p:clrMapOvr>
  <p:transition spd="slow" advClick="0" advTm="5000">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2"/>
          <a:lstStyle/>
          <a:p>
            <a:pPr marL="0" indent="0">
              <a:buNone/>
            </a:pPr>
            <a:r>
              <a:rPr lang="en-US" b="1" dirty="0"/>
              <a:t>Mesh </a:t>
            </a:r>
            <a:r>
              <a:rPr lang="en-US" b="1" dirty="0" smtClean="0"/>
              <a:t>Topology</a:t>
            </a:r>
            <a:endParaRPr lang="en-US" dirty="0"/>
          </a:p>
          <a:p>
            <a:pPr lvl="0"/>
            <a:r>
              <a:rPr lang="en-US" dirty="0"/>
              <a:t>costly and complex involving different paths for the message to travel between nodes.</a:t>
            </a:r>
          </a:p>
          <a:p>
            <a:pPr lvl="0"/>
            <a:r>
              <a:rPr lang="en-US" dirty="0"/>
              <a:t>Efficient for small number of nodes. </a:t>
            </a:r>
          </a:p>
          <a:p>
            <a:pPr marL="0" indent="0">
              <a:buNone/>
            </a:pPr>
            <a:endParaRPr lang="en-US" dirty="0"/>
          </a:p>
        </p:txBody>
      </p:sp>
      <p:pic>
        <p:nvPicPr>
          <p:cNvPr id="5" name="Picture 4"/>
          <p:cNvPicPr/>
          <p:nvPr/>
        </p:nvPicPr>
        <p:blipFill>
          <a:blip r:embed="rId2" cstate="print"/>
          <a:srcRect/>
          <a:stretch>
            <a:fillRect/>
          </a:stretch>
        </p:blipFill>
        <p:spPr bwMode="auto">
          <a:xfrm>
            <a:off x="4495800" y="1981200"/>
            <a:ext cx="4171950" cy="3724275"/>
          </a:xfrm>
          <a:prstGeom prst="rect">
            <a:avLst/>
          </a:prstGeom>
          <a:noFill/>
          <a:ln w="9525">
            <a:noFill/>
            <a:miter lim="800000"/>
            <a:headEnd/>
            <a:tailEnd/>
          </a:ln>
        </p:spPr>
      </p:pic>
    </p:spTree>
    <p:extLst>
      <p:ext uri="{BB962C8B-B14F-4D97-AF65-F5344CB8AC3E}">
        <p14:creationId xmlns:p14="http://schemas.microsoft.com/office/powerpoint/2010/main" xmlns="" val="1451155721"/>
      </p:ext>
    </p:extLst>
  </p:cSld>
  <p:clrMapOvr>
    <a:masterClrMapping/>
  </p:clrMapOvr>
  <p:transition spd="slow" advClick="0" advTm="5000">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t>Hybrid Topology</a:t>
            </a:r>
          </a:p>
          <a:p>
            <a:pPr marL="0" indent="0">
              <a:buNone/>
            </a:pPr>
            <a:endParaRPr lang="en-US" b="1" dirty="0"/>
          </a:p>
        </p:txBody>
      </p:sp>
      <p:pic>
        <p:nvPicPr>
          <p:cNvPr id="4" name="Picture 3"/>
          <p:cNvPicPr/>
          <p:nvPr/>
        </p:nvPicPr>
        <p:blipFill>
          <a:blip r:embed="rId2" cstate="print"/>
          <a:srcRect/>
          <a:stretch>
            <a:fillRect/>
          </a:stretch>
        </p:blipFill>
        <p:spPr bwMode="auto">
          <a:xfrm>
            <a:off x="1828800" y="2286000"/>
            <a:ext cx="5105400" cy="3924300"/>
          </a:xfrm>
          <a:prstGeom prst="rect">
            <a:avLst/>
          </a:prstGeom>
          <a:noFill/>
          <a:ln w="9525">
            <a:noFill/>
            <a:miter lim="800000"/>
            <a:headEnd/>
            <a:tailEnd/>
          </a:ln>
        </p:spPr>
      </p:pic>
    </p:spTree>
    <p:extLst>
      <p:ext uri="{BB962C8B-B14F-4D97-AF65-F5344CB8AC3E}">
        <p14:creationId xmlns:p14="http://schemas.microsoft.com/office/powerpoint/2010/main" xmlns="" val="916123882"/>
      </p:ext>
    </p:extLst>
  </p:cSld>
  <p:clrMapOvr>
    <a:masterClrMapping/>
  </p:clrMapOvr>
  <p:transition spd="slow" advClick="0" advTm="5000">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b="1" dirty="0" smtClean="0"/>
          </a:p>
          <a:p>
            <a:pPr marL="0" indent="0">
              <a:buNone/>
            </a:pPr>
            <a:r>
              <a:rPr lang="en-US" b="1" dirty="0" smtClean="0"/>
              <a:t>Network </a:t>
            </a:r>
            <a:r>
              <a:rPr lang="en-US" b="1" dirty="0"/>
              <a:t>Models:</a:t>
            </a:r>
            <a:endParaRPr lang="en-US" dirty="0"/>
          </a:p>
          <a:p>
            <a:pPr marL="0" indent="0">
              <a:buNone/>
            </a:pPr>
            <a:r>
              <a:rPr lang="en-US" dirty="0"/>
              <a:t>Network models define a set of network layers and how they interact. The two important network models are</a:t>
            </a:r>
          </a:p>
          <a:p>
            <a:pPr lvl="1"/>
            <a:r>
              <a:rPr lang="en-US" sz="3200" dirty="0"/>
              <a:t>OSI Network Model</a:t>
            </a:r>
          </a:p>
          <a:p>
            <a:pPr lvl="1"/>
            <a:r>
              <a:rPr lang="en-US" sz="3200" dirty="0"/>
              <a:t>TCP/IP Model</a:t>
            </a:r>
          </a:p>
          <a:p>
            <a:pPr marL="0" indent="0">
              <a:buNone/>
            </a:pPr>
            <a:endParaRPr lang="en-US" dirty="0"/>
          </a:p>
        </p:txBody>
      </p:sp>
    </p:spTree>
    <p:extLst>
      <p:ext uri="{BB962C8B-B14F-4D97-AF65-F5344CB8AC3E}">
        <p14:creationId xmlns:p14="http://schemas.microsoft.com/office/powerpoint/2010/main" xmlns="" val="3174408536"/>
      </p:ext>
    </p:extLst>
  </p:cSld>
  <p:clrMapOvr>
    <a:masterClrMapping/>
  </p:clrMapOvr>
  <p:transition spd="slow" advClick="0" advTm="5000">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b="1" dirty="0"/>
              <a:t>OSI Network Model (Open Systems Interconnection Model)</a:t>
            </a:r>
            <a:endParaRPr lang="en-US" sz="2400" dirty="0"/>
          </a:p>
          <a:p>
            <a:pPr marL="0" indent="0">
              <a:buNone/>
            </a:pPr>
            <a:r>
              <a:rPr lang="en-US" sz="2400" dirty="0"/>
              <a:t>There are different layers in this model. They are</a:t>
            </a:r>
          </a:p>
          <a:p>
            <a:pPr lvl="0"/>
            <a:r>
              <a:rPr lang="en-US" sz="2400" dirty="0"/>
              <a:t>Physical layer</a:t>
            </a:r>
          </a:p>
          <a:p>
            <a:pPr lvl="0"/>
            <a:r>
              <a:rPr lang="en-US" sz="2400" dirty="0"/>
              <a:t>Data link layer</a:t>
            </a:r>
          </a:p>
          <a:p>
            <a:pPr lvl="0"/>
            <a:r>
              <a:rPr lang="en-US" sz="2400" dirty="0"/>
              <a:t>Network layer</a:t>
            </a:r>
          </a:p>
          <a:p>
            <a:pPr lvl="0"/>
            <a:r>
              <a:rPr lang="en-US" sz="2400" dirty="0"/>
              <a:t>Transport layer</a:t>
            </a:r>
          </a:p>
          <a:p>
            <a:pPr lvl="0"/>
            <a:r>
              <a:rPr lang="en-US" sz="2400" dirty="0"/>
              <a:t>Session layer</a:t>
            </a:r>
          </a:p>
          <a:p>
            <a:pPr lvl="0"/>
            <a:r>
              <a:rPr lang="en-US" sz="2400" dirty="0"/>
              <a:t>Presentation layer</a:t>
            </a:r>
          </a:p>
          <a:p>
            <a:pPr lvl="0"/>
            <a:r>
              <a:rPr lang="en-US" sz="2400" dirty="0"/>
              <a:t>Application layer</a:t>
            </a:r>
          </a:p>
          <a:p>
            <a:pPr marL="0" indent="0">
              <a:buNone/>
            </a:pPr>
            <a:endParaRPr lang="en-US" sz="2400" dirty="0"/>
          </a:p>
        </p:txBody>
      </p:sp>
    </p:spTree>
    <p:extLst>
      <p:ext uri="{BB962C8B-B14F-4D97-AF65-F5344CB8AC3E}">
        <p14:creationId xmlns:p14="http://schemas.microsoft.com/office/powerpoint/2010/main" xmlns="" val="3659810180"/>
      </p:ext>
    </p:extLst>
  </p:cSld>
  <p:clrMapOvr>
    <a:masterClrMapping/>
  </p:clrMapOvr>
  <p:transition spd="slow" advClick="0" advTm="5000">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p:cNvPicPr>
          <p:nvPr>
            <p:ph idx="1"/>
          </p:nvPr>
        </p:nvPicPr>
        <p:blipFill>
          <a:blip r:embed="rId2" cstate="print"/>
          <a:srcRect/>
          <a:stretch>
            <a:fillRect/>
          </a:stretch>
        </p:blipFill>
        <p:spPr bwMode="auto">
          <a:xfrm>
            <a:off x="1857714" y="1786441"/>
            <a:ext cx="5428572" cy="4153480"/>
          </a:xfrm>
          <a:prstGeom prst="rect">
            <a:avLst/>
          </a:prstGeom>
          <a:noFill/>
          <a:ln w="9525">
            <a:noFill/>
            <a:miter lim="800000"/>
            <a:headEnd/>
            <a:tailEnd/>
          </a:ln>
        </p:spPr>
      </p:pic>
    </p:spTree>
    <p:extLst>
      <p:ext uri="{BB962C8B-B14F-4D97-AF65-F5344CB8AC3E}">
        <p14:creationId xmlns:p14="http://schemas.microsoft.com/office/powerpoint/2010/main" xmlns="" val="1968557279"/>
      </p:ext>
    </p:extLst>
  </p:cSld>
  <p:clrMapOvr>
    <a:masterClrMapping/>
  </p:clrMapOvr>
  <p:transition spd="slow" advClick="0" advTm="5000">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724400"/>
          </a:xfrm>
        </p:spPr>
        <p:txBody>
          <a:bodyPr/>
          <a:lstStyle/>
          <a:p>
            <a:pPr marL="0" indent="0">
              <a:buNone/>
            </a:pPr>
            <a:r>
              <a:rPr lang="en-US" sz="2400" b="1" dirty="0"/>
              <a:t>Physical Layer</a:t>
            </a:r>
          </a:p>
          <a:p>
            <a:pPr marL="0" indent="0">
              <a:buNone/>
            </a:pPr>
            <a:r>
              <a:rPr lang="en-US" sz="2000" dirty="0"/>
              <a:t>This layer deals with</a:t>
            </a:r>
          </a:p>
          <a:p>
            <a:pPr lvl="0"/>
            <a:r>
              <a:rPr lang="en-US" sz="2000" dirty="0"/>
              <a:t>Establishment and termination of a connection to a communications medium.</a:t>
            </a:r>
          </a:p>
          <a:p>
            <a:pPr lvl="0"/>
            <a:r>
              <a:rPr lang="en-US" sz="2000" dirty="0"/>
              <a:t>The actual wiring and hardware that support the network connection.</a:t>
            </a:r>
          </a:p>
          <a:p>
            <a:pPr marL="0" indent="0">
              <a:buNone/>
            </a:pPr>
            <a:r>
              <a:rPr lang="en-US" sz="2400" b="1" dirty="0"/>
              <a:t>Data Link Layer</a:t>
            </a:r>
            <a:endParaRPr lang="en-US" sz="2400" dirty="0"/>
          </a:p>
          <a:p>
            <a:pPr marL="0" indent="0">
              <a:buNone/>
            </a:pPr>
            <a:r>
              <a:rPr lang="en-US" sz="2000" dirty="0"/>
              <a:t>This layer prepares the packets for transmission through the physical layer and handles problems such as packet collision. Ethernet is a data link protocol.</a:t>
            </a:r>
          </a:p>
          <a:p>
            <a:pPr marL="0" indent="0">
              <a:buNone/>
            </a:pPr>
            <a:r>
              <a:rPr lang="en-US" sz="2400" b="1" dirty="0"/>
              <a:t>Network Layer</a:t>
            </a:r>
            <a:endParaRPr lang="en-US" sz="2400" dirty="0"/>
          </a:p>
          <a:p>
            <a:pPr marL="0" indent="0">
              <a:buNone/>
            </a:pPr>
            <a:r>
              <a:rPr lang="en-US" sz="2000" dirty="0"/>
              <a:t>This layer adds routing information to each data packet. IP, the Internet Protocol is an example of a network protocol.</a:t>
            </a:r>
          </a:p>
          <a:p>
            <a:pPr marL="0" indent="0">
              <a:buNone/>
            </a:pPr>
            <a:endParaRPr lang="en-US" sz="2000" dirty="0"/>
          </a:p>
        </p:txBody>
      </p:sp>
    </p:spTree>
    <p:extLst>
      <p:ext uri="{BB962C8B-B14F-4D97-AF65-F5344CB8AC3E}">
        <p14:creationId xmlns:p14="http://schemas.microsoft.com/office/powerpoint/2010/main" xmlns="" val="3390842726"/>
      </p:ext>
    </p:extLst>
  </p:cSld>
  <p:clrMapOvr>
    <a:masterClrMapping/>
  </p:clrMapOvr>
  <p:transition spd="slow" advClick="0" advTm="5000">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800600"/>
          </a:xfrm>
        </p:spPr>
        <p:txBody>
          <a:bodyPr/>
          <a:lstStyle/>
          <a:p>
            <a:pPr marL="0" indent="0">
              <a:buNone/>
            </a:pPr>
            <a:r>
              <a:rPr lang="en-US" sz="2400" b="1" dirty="0"/>
              <a:t>Transport Layer</a:t>
            </a:r>
            <a:endParaRPr lang="en-US" sz="2400" dirty="0"/>
          </a:p>
          <a:p>
            <a:pPr marL="0" indent="0">
              <a:buNone/>
            </a:pPr>
            <a:r>
              <a:rPr lang="en-US" sz="2000" dirty="0"/>
              <a:t> In this layer, data is packaged and tracked to assure that the packets have been received correctly. TCP(Transmission Control Protocol) is a transport layer protocol.</a:t>
            </a:r>
          </a:p>
          <a:p>
            <a:pPr marL="0" indent="0">
              <a:buNone/>
            </a:pPr>
            <a:r>
              <a:rPr lang="en-US" sz="2400" b="1" dirty="0"/>
              <a:t>Session Layer</a:t>
            </a:r>
            <a:endParaRPr lang="en-US" sz="2400" dirty="0"/>
          </a:p>
          <a:p>
            <a:pPr marL="0" indent="0">
              <a:buNone/>
            </a:pPr>
            <a:r>
              <a:rPr lang="en-US" sz="2000" dirty="0"/>
              <a:t>This layer is responsible for establishing and maintaining the connection between communicating machines.</a:t>
            </a:r>
          </a:p>
          <a:p>
            <a:pPr marL="0" indent="0">
              <a:buNone/>
            </a:pPr>
            <a:r>
              <a:rPr lang="en-US" sz="2400" b="1" dirty="0"/>
              <a:t>Presentation Layer</a:t>
            </a:r>
            <a:endParaRPr lang="en-US" sz="2400" dirty="0"/>
          </a:p>
          <a:p>
            <a:pPr marL="0" indent="0">
              <a:buNone/>
            </a:pPr>
            <a:r>
              <a:rPr lang="en-US" sz="2000" dirty="0"/>
              <a:t>In this layer, data is encrypted, translated or compressed before it is transmitted.</a:t>
            </a:r>
          </a:p>
          <a:p>
            <a:pPr marL="0" indent="0">
              <a:buNone/>
            </a:pPr>
            <a:r>
              <a:rPr lang="en-US" sz="2400" b="1" dirty="0"/>
              <a:t>Application Layer</a:t>
            </a:r>
            <a:endParaRPr lang="en-US" sz="2400" dirty="0"/>
          </a:p>
          <a:p>
            <a:pPr marL="0" indent="0">
              <a:buNone/>
            </a:pPr>
            <a:r>
              <a:rPr lang="en-US" sz="2000" dirty="0"/>
              <a:t>There are the network applications that use the data being transferred, for example HTTP or FTP.</a:t>
            </a:r>
          </a:p>
          <a:p>
            <a:pPr marL="0" indent="0">
              <a:buNone/>
            </a:pPr>
            <a:endParaRPr lang="en-US" sz="2000" dirty="0"/>
          </a:p>
        </p:txBody>
      </p:sp>
    </p:spTree>
    <p:extLst>
      <p:ext uri="{BB962C8B-B14F-4D97-AF65-F5344CB8AC3E}">
        <p14:creationId xmlns:p14="http://schemas.microsoft.com/office/powerpoint/2010/main" xmlns="" val="3651455113"/>
      </p:ext>
    </p:extLst>
  </p:cSld>
  <p:clrMapOvr>
    <a:masterClrMapping/>
  </p:clrMapOvr>
  <p:transition spd="slow" advClick="0" advTm="5000">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953000"/>
          </a:xfrm>
        </p:spPr>
        <p:txBody>
          <a:bodyPr/>
          <a:lstStyle/>
          <a:p>
            <a:pPr marL="0" indent="0">
              <a:buNone/>
            </a:pPr>
            <a:r>
              <a:rPr lang="en-US" b="1" dirty="0" smtClean="0"/>
              <a:t>TCP/IP Model:</a:t>
            </a:r>
          </a:p>
          <a:p>
            <a:pPr marL="0" indent="0">
              <a:buNone/>
            </a:pPr>
            <a:r>
              <a:rPr lang="en-US" sz="2000" dirty="0"/>
              <a:t>TCP/IP is based on a four-layer reference model. All protocols that belong to the TCP/IP protocol suite are located in the top three layers of this model.</a:t>
            </a:r>
          </a:p>
          <a:p>
            <a:pPr marL="0" indent="0">
              <a:buNone/>
            </a:pPr>
            <a:endParaRPr lang="en-US" b="1" dirty="0"/>
          </a:p>
        </p:txBody>
      </p:sp>
      <p:pic>
        <p:nvPicPr>
          <p:cNvPr id="4" name="Picture 3"/>
          <p:cNvPicPr/>
          <p:nvPr/>
        </p:nvPicPr>
        <p:blipFill>
          <a:blip r:embed="rId2" cstate="print"/>
          <a:srcRect/>
          <a:stretch>
            <a:fillRect/>
          </a:stretch>
        </p:blipFill>
        <p:spPr bwMode="auto">
          <a:xfrm>
            <a:off x="2438400" y="2743200"/>
            <a:ext cx="4191000" cy="3733800"/>
          </a:xfrm>
          <a:prstGeom prst="rect">
            <a:avLst/>
          </a:prstGeom>
          <a:noFill/>
          <a:ln w="9525">
            <a:noFill/>
            <a:miter lim="800000"/>
            <a:headEnd/>
            <a:tailEnd/>
          </a:ln>
        </p:spPr>
      </p:pic>
    </p:spTree>
    <p:extLst>
      <p:ext uri="{BB962C8B-B14F-4D97-AF65-F5344CB8AC3E}">
        <p14:creationId xmlns:p14="http://schemas.microsoft.com/office/powerpoint/2010/main" xmlns="" val="4013438169"/>
      </p:ext>
    </p:extLst>
  </p:cSld>
  <p:clrMapOvr>
    <a:masterClrMapping/>
  </p:clrMapOvr>
  <p:transition spd="slow" advClick="0" advTm="5000">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2400" b="1" dirty="0"/>
              <a:t>Network Interface</a:t>
            </a:r>
            <a:endParaRPr lang="en-US" sz="2400" dirty="0"/>
          </a:p>
          <a:p>
            <a:r>
              <a:rPr lang="en-US" sz="2400" dirty="0"/>
              <a:t>Specifies details of how data is physically sent through the network, including how bits are electrically signaled by hardware devices that interface directly with a network medium, such as coaxial cable, optical fiber, or twisted-pair copper wire.</a:t>
            </a:r>
          </a:p>
          <a:p>
            <a:pPr marL="0" indent="0">
              <a:buNone/>
            </a:pPr>
            <a:r>
              <a:rPr lang="en-US" sz="2400" b="1" dirty="0"/>
              <a:t>Internet</a:t>
            </a:r>
            <a:endParaRPr lang="en-US" sz="2400" dirty="0"/>
          </a:p>
          <a:p>
            <a:r>
              <a:rPr lang="en-US" sz="2400" dirty="0"/>
              <a:t>Packages data into IP datagrams, which contain source and destination address information that is used to forward the datagrams between hosts and across networks. Performs routing of IP datagrams.</a:t>
            </a:r>
          </a:p>
          <a:p>
            <a:pPr marL="0" indent="0">
              <a:buNone/>
            </a:pPr>
            <a:endParaRPr lang="en-US" sz="2400" dirty="0"/>
          </a:p>
        </p:txBody>
      </p:sp>
    </p:spTree>
    <p:extLst>
      <p:ext uri="{BB962C8B-B14F-4D97-AF65-F5344CB8AC3E}">
        <p14:creationId xmlns:p14="http://schemas.microsoft.com/office/powerpoint/2010/main" xmlns="" val="1971820466"/>
      </p:ext>
    </p:extLst>
  </p:cSld>
  <p:clrMapOvr>
    <a:masterClrMapping/>
  </p:clrMapOvr>
  <p:transition spd="slow" advClick="0" advTm="5000">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525963"/>
          </a:xfrm>
        </p:spPr>
        <p:txBody>
          <a:bodyPr/>
          <a:lstStyle/>
          <a:p>
            <a:pPr marL="0" indent="0">
              <a:buNone/>
            </a:pPr>
            <a:r>
              <a:rPr lang="en-US" b="1" smtClean="0"/>
              <a:t>Basic Definitions</a:t>
            </a:r>
          </a:p>
          <a:p>
            <a:pPr marL="0" indent="0">
              <a:buNone/>
            </a:pPr>
            <a:r>
              <a:rPr lang="en-US" b="1" dirty="0" smtClean="0"/>
              <a:t>Station</a:t>
            </a:r>
            <a:endParaRPr lang="en-US" b="1" dirty="0"/>
          </a:p>
          <a:p>
            <a:pPr marL="0" indent="0">
              <a:buNone/>
            </a:pPr>
            <a:r>
              <a:rPr lang="en-US" sz="2000" dirty="0" smtClean="0"/>
              <a:t>A </a:t>
            </a:r>
            <a:r>
              <a:rPr lang="en-US" sz="2000" dirty="0"/>
              <a:t>station is a computer workstation or computing device attached to a network. </a:t>
            </a:r>
          </a:p>
          <a:p>
            <a:pPr marL="0" indent="0">
              <a:buNone/>
            </a:pPr>
            <a:r>
              <a:rPr lang="en-US" sz="2000" dirty="0"/>
              <a:t> </a:t>
            </a:r>
          </a:p>
          <a:p>
            <a:pPr marL="0" indent="0">
              <a:buNone/>
            </a:pPr>
            <a:r>
              <a:rPr lang="en-US" b="1" dirty="0"/>
              <a:t>Segment</a:t>
            </a:r>
          </a:p>
          <a:p>
            <a:pPr marL="0" indent="0">
              <a:buNone/>
            </a:pPr>
            <a:r>
              <a:rPr lang="en-US" sz="2000" dirty="0"/>
              <a:t>A segment is a cable between any two stations or network devices, or between any station and network device. </a:t>
            </a:r>
          </a:p>
          <a:p>
            <a:pPr marL="0" indent="0">
              <a:buNone/>
            </a:pPr>
            <a:r>
              <a:rPr lang="en-US" sz="2000" dirty="0"/>
              <a:t> </a:t>
            </a:r>
          </a:p>
          <a:p>
            <a:pPr marL="0" indent="0">
              <a:buNone/>
            </a:pPr>
            <a:r>
              <a:rPr lang="en-US" b="1" dirty="0"/>
              <a:t>Network Device</a:t>
            </a:r>
            <a:endParaRPr lang="en-US" dirty="0"/>
          </a:p>
          <a:p>
            <a:pPr marL="0" indent="0">
              <a:buNone/>
            </a:pPr>
            <a:r>
              <a:rPr lang="en-US" sz="2000" dirty="0"/>
              <a:t>A network device is any device used to interconnect segments of the network. </a:t>
            </a:r>
          </a:p>
          <a:p>
            <a:pPr marL="0" indent="0">
              <a:buNone/>
            </a:pPr>
            <a:endParaRPr lang="en-US" sz="2000" dirty="0"/>
          </a:p>
        </p:txBody>
      </p:sp>
    </p:spTree>
    <p:extLst>
      <p:ext uri="{BB962C8B-B14F-4D97-AF65-F5344CB8AC3E}">
        <p14:creationId xmlns:p14="http://schemas.microsoft.com/office/powerpoint/2010/main" xmlns="" val="4225126457"/>
      </p:ext>
    </p:extLst>
  </p:cSld>
  <p:clrMapOvr>
    <a:masterClrMapping/>
  </p:clrMapOvr>
  <p:transition spd="slow" advClick="0" advTm="5000">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4525963"/>
          </a:xfrm>
        </p:spPr>
        <p:txBody>
          <a:bodyPr/>
          <a:lstStyle/>
          <a:p>
            <a:pPr marL="0" indent="0">
              <a:buNone/>
            </a:pPr>
            <a:r>
              <a:rPr lang="en-US" sz="2400" b="1" dirty="0"/>
              <a:t>Transport</a:t>
            </a:r>
            <a:endParaRPr lang="en-US" sz="2400" dirty="0"/>
          </a:p>
          <a:p>
            <a:r>
              <a:rPr lang="en-US" sz="2400" dirty="0"/>
              <a:t>Provides communication session management between host computers. Defines the level of service and status of the connection used when transporting data.</a:t>
            </a:r>
          </a:p>
          <a:p>
            <a:pPr marL="0" indent="0">
              <a:buNone/>
            </a:pPr>
            <a:r>
              <a:rPr lang="en-US" sz="2400" b="1" dirty="0"/>
              <a:t>Application</a:t>
            </a:r>
            <a:endParaRPr lang="en-US" sz="2400" dirty="0"/>
          </a:p>
          <a:p>
            <a:r>
              <a:rPr lang="en-US" sz="2400" dirty="0"/>
              <a:t>Defines TCP/IP application protocols and how host programs interface with transport layer services to use the network.</a:t>
            </a:r>
          </a:p>
          <a:p>
            <a:pPr marL="0" indent="0">
              <a:buNone/>
            </a:pPr>
            <a:endParaRPr lang="en-US" sz="2400" dirty="0"/>
          </a:p>
        </p:txBody>
      </p:sp>
    </p:spTree>
    <p:extLst>
      <p:ext uri="{BB962C8B-B14F-4D97-AF65-F5344CB8AC3E}">
        <p14:creationId xmlns:p14="http://schemas.microsoft.com/office/powerpoint/2010/main" xmlns="" val="622041495"/>
      </p:ext>
    </p:extLst>
  </p:cSld>
  <p:clrMapOvr>
    <a:masterClrMapping/>
  </p:clrMapOvr>
  <p:transition spd="slow" advClick="0" advTm="5000">
    <p:fade/>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3000" b="-3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2209800"/>
            <a:ext cx="9143999" cy="1066800"/>
          </a:xfrm>
        </p:spPr>
        <p:txBody>
          <a:bodyPr/>
          <a:lstStyle/>
          <a:p>
            <a:pPr algn="ctr"/>
            <a:r>
              <a:rPr lang="en-US" sz="3600" dirty="0" smtClean="0">
                <a:solidFill>
                  <a:srgbClr val="00FFFF"/>
                </a:solidFill>
              </a:rPr>
              <a:t>T</a:t>
            </a:r>
            <a:r>
              <a:rPr lang="en-US" sz="3600" dirty="0" smtClean="0">
                <a:solidFill>
                  <a:srgbClr val="FFFF99"/>
                </a:solidFill>
              </a:rPr>
              <a:t>h</a:t>
            </a:r>
            <a:r>
              <a:rPr lang="en-US" sz="3600" dirty="0" smtClean="0">
                <a:solidFill>
                  <a:srgbClr val="FFCC99"/>
                </a:solidFill>
              </a:rPr>
              <a:t>a</a:t>
            </a:r>
            <a:r>
              <a:rPr lang="en-US" sz="3600" dirty="0" smtClean="0">
                <a:solidFill>
                  <a:srgbClr val="66FF99"/>
                </a:solidFill>
              </a:rPr>
              <a:t>n</a:t>
            </a:r>
            <a:r>
              <a:rPr lang="en-US" sz="3600" dirty="0" smtClean="0">
                <a:solidFill>
                  <a:srgbClr val="FFCCFF"/>
                </a:solidFill>
              </a:rPr>
              <a:t>k</a:t>
            </a:r>
            <a:r>
              <a:rPr lang="en-US" sz="3600" dirty="0" smtClean="0">
                <a:solidFill>
                  <a:schemeClr val="bg1"/>
                </a:solidFill>
              </a:rPr>
              <a:t> </a:t>
            </a:r>
            <a:r>
              <a:rPr lang="en-US" sz="3600" dirty="0" smtClean="0">
                <a:solidFill>
                  <a:srgbClr val="FFCC99"/>
                </a:solidFill>
              </a:rPr>
              <a:t>y</a:t>
            </a:r>
            <a:r>
              <a:rPr lang="en-US" sz="3600" dirty="0" smtClean="0">
                <a:solidFill>
                  <a:srgbClr val="00CCFF"/>
                </a:solidFill>
              </a:rPr>
              <a:t>o</a:t>
            </a:r>
            <a:r>
              <a:rPr lang="en-US" sz="3600" dirty="0" smtClean="0">
                <a:solidFill>
                  <a:srgbClr val="CC99FF"/>
                </a:solidFill>
              </a:rPr>
              <a:t>u</a:t>
            </a:r>
            <a:br>
              <a:rPr lang="en-US" sz="3600" dirty="0" smtClean="0">
                <a:solidFill>
                  <a:srgbClr val="CC99FF"/>
                </a:solidFill>
              </a:rPr>
            </a:br>
            <a:r>
              <a:rPr lang="en-US" sz="3600" dirty="0" smtClean="0">
                <a:solidFill>
                  <a:srgbClr val="CC99FF"/>
                </a:solidFill>
              </a:rPr>
              <a:t/>
            </a:r>
            <a:br>
              <a:rPr lang="en-US" sz="3600" dirty="0" smtClean="0">
                <a:solidFill>
                  <a:srgbClr val="CC99FF"/>
                </a:solidFill>
              </a:rPr>
            </a:br>
            <a:r>
              <a:rPr lang="en-US" sz="3600" dirty="0" smtClean="0">
                <a:solidFill>
                  <a:srgbClr val="CC99FF"/>
                </a:solidFill>
              </a:rPr>
              <a:t/>
            </a:r>
            <a:br>
              <a:rPr lang="en-US" sz="3600" dirty="0" smtClean="0">
                <a:solidFill>
                  <a:srgbClr val="CC99FF"/>
                </a:solidFill>
              </a:rPr>
            </a:br>
            <a:endParaRPr lang="en-US" sz="3600" dirty="0">
              <a:solidFill>
                <a:srgbClr val="CC99FF"/>
              </a:solidFill>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xmlns="" val="0"/>
              </a:ext>
            </a:extLst>
          </a:blip>
          <a:srcRect t="-765" r="68585" b="765"/>
          <a:stretch/>
        </p:blipFill>
        <p:spPr>
          <a:xfrm>
            <a:off x="2667000" y="2362200"/>
            <a:ext cx="457200" cy="437950"/>
          </a:xfrm>
          <a:prstGeom prst="rect">
            <a:avLst/>
          </a:prstGeom>
          <a:solidFill>
            <a:schemeClr val="tx1"/>
          </a:solidFill>
          <a:ln/>
        </p:spPr>
        <p:style>
          <a:lnRef idx="2">
            <a:schemeClr val="dk1">
              <a:shade val="50000"/>
            </a:schemeClr>
          </a:lnRef>
          <a:fillRef idx="1">
            <a:schemeClr val="dk1"/>
          </a:fillRef>
          <a:effectRef idx="0">
            <a:schemeClr val="dk1"/>
          </a:effectRef>
          <a:fontRef idx="minor">
            <a:schemeClr val="lt1"/>
          </a:fontRef>
        </p:style>
      </p:pic>
      <p:sp>
        <p:nvSpPr>
          <p:cNvPr id="6" name="Rectangle 5"/>
          <p:cNvSpPr/>
          <p:nvPr/>
        </p:nvSpPr>
        <p:spPr>
          <a:xfrm>
            <a:off x="3581400" y="4648200"/>
            <a:ext cx="2819400" cy="646331"/>
          </a:xfrm>
          <a:prstGeom prst="rect">
            <a:avLst/>
          </a:prstGeom>
        </p:spPr>
        <p:txBody>
          <a:bodyPr wrap="square">
            <a:spAutoFit/>
          </a:bodyPr>
          <a:lstStyle/>
          <a:p>
            <a:endParaRPr lang="en-US" dirty="0" smtClean="0">
              <a:solidFill>
                <a:schemeClr val="bg1"/>
              </a:solidFill>
            </a:endParaRPr>
          </a:p>
          <a:p>
            <a:endParaRPr lang="en-US" dirty="0">
              <a:solidFill>
                <a:schemeClr val="bg1"/>
              </a:solidFill>
            </a:endParaRP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xmlns="" val="0"/>
              </a:ext>
            </a:extLst>
          </a:blip>
          <a:srcRect t="-765" r="68585" b="765"/>
          <a:stretch/>
        </p:blipFill>
        <p:spPr>
          <a:xfrm>
            <a:off x="5943600" y="2286000"/>
            <a:ext cx="457200" cy="437950"/>
          </a:xfrm>
          <a:prstGeom prst="rect">
            <a:avLst/>
          </a:prstGeom>
          <a:solidFill>
            <a:schemeClr val="tx1"/>
          </a:solidFill>
          <a:ln/>
        </p:spPr>
        <p:style>
          <a:lnRef idx="2">
            <a:schemeClr val="dk1">
              <a:shade val="50000"/>
            </a:schemeClr>
          </a:lnRef>
          <a:fillRef idx="1">
            <a:schemeClr val="dk1"/>
          </a:fillRef>
          <a:effectRef idx="0">
            <a:schemeClr val="dk1"/>
          </a:effectRef>
          <a:fontRef idx="minor">
            <a:schemeClr val="lt1"/>
          </a:fontRef>
        </p:style>
      </p:pic>
    </p:spTree>
    <p:extLst>
      <p:ext uri="{BB962C8B-B14F-4D97-AF65-F5344CB8AC3E}">
        <p14:creationId xmlns:p14="http://schemas.microsoft.com/office/powerpoint/2010/main" xmlns="" val="1612837811"/>
      </p:ext>
    </p:extLst>
  </p:cSld>
  <p:clrMapOvr>
    <a:masterClrMapping/>
  </p:clrMapOvr>
  <p:transition spd="slow" advClick="0" advTm="5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t>Switches</a:t>
            </a:r>
          </a:p>
          <a:p>
            <a:pPr marL="0" indent="0">
              <a:buNone/>
            </a:pPr>
            <a:r>
              <a:rPr lang="en-US" sz="2000" dirty="0"/>
              <a:t>We use switches to connect computers, printers and servers within a building or campus. It serves as a controller allowing network devices to talk to each other.</a:t>
            </a:r>
          </a:p>
          <a:p>
            <a:pPr marL="0" indent="0">
              <a:buNone/>
            </a:pPr>
            <a:endParaRPr lang="en-US" b="1" dirty="0"/>
          </a:p>
        </p:txBody>
      </p:sp>
      <p:pic>
        <p:nvPicPr>
          <p:cNvPr id="4" name="Picture 3"/>
          <p:cNvPicPr/>
          <p:nvPr/>
        </p:nvPicPr>
        <p:blipFill>
          <a:blip r:embed="rId2" cstate="print"/>
          <a:srcRect/>
          <a:stretch>
            <a:fillRect/>
          </a:stretch>
        </p:blipFill>
        <p:spPr bwMode="auto">
          <a:xfrm>
            <a:off x="1219200" y="3124200"/>
            <a:ext cx="6248400" cy="3581400"/>
          </a:xfrm>
          <a:prstGeom prst="rect">
            <a:avLst/>
          </a:prstGeom>
          <a:noFill/>
          <a:ln w="9525">
            <a:noFill/>
            <a:miter lim="800000"/>
            <a:headEnd/>
            <a:tailEnd/>
          </a:ln>
        </p:spPr>
      </p:pic>
    </p:spTree>
    <p:extLst>
      <p:ext uri="{BB962C8B-B14F-4D97-AF65-F5344CB8AC3E}">
        <p14:creationId xmlns:p14="http://schemas.microsoft.com/office/powerpoint/2010/main" xmlns="" val="2777545080"/>
      </p:ext>
    </p:extLst>
  </p:cSld>
  <p:clrMapOvr>
    <a:masterClrMapping/>
  </p:clrMapOvr>
  <p:transition spd="slow" advClick="0" advTm="5000">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t>Routers</a:t>
            </a:r>
          </a:p>
          <a:p>
            <a:pPr marL="0" indent="0">
              <a:buNone/>
            </a:pPr>
            <a:r>
              <a:rPr lang="en-US" sz="2000" dirty="0"/>
              <a:t>Switches create a network whereas router connects networks. A router links computers to the internet, so users can share the connection.  It acts as a dispatcher choosing the best path for the information to travel. </a:t>
            </a:r>
          </a:p>
          <a:p>
            <a:pPr marL="0" indent="0">
              <a:buNone/>
            </a:pPr>
            <a:endParaRPr lang="en-US" b="1" dirty="0" smtClean="0"/>
          </a:p>
          <a:p>
            <a:pPr marL="0" indent="0">
              <a:buNone/>
            </a:pPr>
            <a:endParaRPr lang="en-US" b="1" dirty="0"/>
          </a:p>
        </p:txBody>
      </p:sp>
      <p:pic>
        <p:nvPicPr>
          <p:cNvPr id="4" name="Picture 3"/>
          <p:cNvPicPr/>
          <p:nvPr/>
        </p:nvPicPr>
        <p:blipFill>
          <a:blip r:embed="rId2" cstate="print"/>
          <a:srcRect/>
          <a:stretch>
            <a:fillRect/>
          </a:stretch>
        </p:blipFill>
        <p:spPr bwMode="auto">
          <a:xfrm>
            <a:off x="1905000" y="3428998"/>
            <a:ext cx="5334000" cy="3200401"/>
          </a:xfrm>
          <a:prstGeom prst="rect">
            <a:avLst/>
          </a:prstGeom>
          <a:noFill/>
          <a:ln w="9525">
            <a:noFill/>
            <a:miter lim="800000"/>
            <a:headEnd/>
            <a:tailEnd/>
          </a:ln>
        </p:spPr>
      </p:pic>
    </p:spTree>
    <p:extLst>
      <p:ext uri="{BB962C8B-B14F-4D97-AF65-F5344CB8AC3E}">
        <p14:creationId xmlns:p14="http://schemas.microsoft.com/office/powerpoint/2010/main" xmlns="" val="4122630446"/>
      </p:ext>
    </p:extLst>
  </p:cSld>
  <p:clrMapOvr>
    <a:masterClrMapping/>
  </p:clrMapOvr>
  <p:transition spd="slow" advClick="0" advTm="5000">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t>Fire Wall:</a:t>
            </a:r>
          </a:p>
          <a:p>
            <a:pPr marL="0" indent="0">
              <a:buNone/>
            </a:pPr>
            <a:r>
              <a:rPr lang="en-US" sz="2000" dirty="0"/>
              <a:t>A network firewall protects a computer network from unauthorized access. These firewalls  guard an internal computer network against malicious access from the outside. It also hides internal LAN address. Routers contains these firewall components.</a:t>
            </a:r>
          </a:p>
          <a:p>
            <a:pPr marL="0" indent="0">
              <a:buNone/>
            </a:pPr>
            <a:endParaRPr lang="en-US" b="1" dirty="0"/>
          </a:p>
        </p:txBody>
      </p:sp>
      <p:pic>
        <p:nvPicPr>
          <p:cNvPr id="4" name="Picture 3"/>
          <p:cNvPicPr/>
          <p:nvPr/>
        </p:nvPicPr>
        <p:blipFill>
          <a:blip r:embed="rId2" cstate="print"/>
          <a:srcRect/>
          <a:stretch>
            <a:fillRect/>
          </a:stretch>
        </p:blipFill>
        <p:spPr bwMode="auto">
          <a:xfrm>
            <a:off x="2057400" y="3439830"/>
            <a:ext cx="4762500" cy="3400425"/>
          </a:xfrm>
          <a:prstGeom prst="rect">
            <a:avLst/>
          </a:prstGeom>
          <a:noFill/>
          <a:ln w="9525">
            <a:noFill/>
            <a:miter lim="800000"/>
            <a:headEnd/>
            <a:tailEnd/>
          </a:ln>
        </p:spPr>
      </p:pic>
    </p:spTree>
    <p:extLst>
      <p:ext uri="{BB962C8B-B14F-4D97-AF65-F5344CB8AC3E}">
        <p14:creationId xmlns:p14="http://schemas.microsoft.com/office/powerpoint/2010/main" xmlns="" val="3096580147"/>
      </p:ext>
    </p:extLst>
  </p:cSld>
  <p:clrMapOvr>
    <a:masterClrMapping/>
  </p:clrMapOvr>
  <p:transition spd="slow" advClick="0" advTm="5000">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t>Hub:</a:t>
            </a:r>
          </a:p>
          <a:p>
            <a:pPr marL="0" indent="0">
              <a:buNone/>
            </a:pPr>
            <a:r>
              <a:rPr lang="en-US" sz="2000" dirty="0"/>
              <a:t>It is a device connecting multiple devices together and making them act as a single network segment.</a:t>
            </a:r>
          </a:p>
          <a:p>
            <a:pPr marL="0" indent="0">
              <a:buNone/>
            </a:pPr>
            <a:endParaRPr lang="en-US" b="1" dirty="0"/>
          </a:p>
        </p:txBody>
      </p:sp>
      <p:pic>
        <p:nvPicPr>
          <p:cNvPr id="4" name="Picture 3"/>
          <p:cNvPicPr/>
          <p:nvPr/>
        </p:nvPicPr>
        <p:blipFill>
          <a:blip r:embed="rId2" cstate="print"/>
          <a:srcRect/>
          <a:stretch>
            <a:fillRect/>
          </a:stretch>
        </p:blipFill>
        <p:spPr bwMode="auto">
          <a:xfrm>
            <a:off x="1676400" y="2895600"/>
            <a:ext cx="5410200" cy="3581400"/>
          </a:xfrm>
          <a:prstGeom prst="rect">
            <a:avLst/>
          </a:prstGeom>
          <a:noFill/>
          <a:ln w="9525">
            <a:noFill/>
            <a:miter lim="800000"/>
            <a:headEnd/>
            <a:tailEnd/>
          </a:ln>
        </p:spPr>
      </p:pic>
    </p:spTree>
    <p:extLst>
      <p:ext uri="{BB962C8B-B14F-4D97-AF65-F5344CB8AC3E}">
        <p14:creationId xmlns:p14="http://schemas.microsoft.com/office/powerpoint/2010/main" xmlns="" val="85831550"/>
      </p:ext>
    </p:extLst>
  </p:cSld>
  <p:clrMapOvr>
    <a:masterClrMapping/>
  </p:clrMapOvr>
  <p:transition spd="slow" advClick="0" advTm="5000">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u="sng" dirty="0" smtClean="0"/>
          </a:p>
          <a:p>
            <a:pPr marL="0" indent="0">
              <a:buNone/>
            </a:pPr>
            <a:r>
              <a:rPr lang="en-US" b="1" u="sng" dirty="0" smtClean="0"/>
              <a:t>Basic classification of networks</a:t>
            </a:r>
          </a:p>
          <a:p>
            <a:pPr marL="0" indent="0">
              <a:buNone/>
            </a:pPr>
            <a:endParaRPr lang="en-US" sz="2400" dirty="0" smtClean="0"/>
          </a:p>
          <a:p>
            <a:pPr marL="0" indent="0">
              <a:buNone/>
            </a:pPr>
            <a:r>
              <a:rPr lang="en-US" sz="2400" dirty="0" smtClean="0"/>
              <a:t>Networks are basically classified into</a:t>
            </a:r>
          </a:p>
          <a:p>
            <a:pPr marL="514350" indent="-514350">
              <a:buFont typeface="+mj-lt"/>
              <a:buAutoNum type="romanLcPeriod"/>
            </a:pPr>
            <a:r>
              <a:rPr lang="en-US" sz="2400" dirty="0" smtClean="0"/>
              <a:t>Broadcast network</a:t>
            </a:r>
          </a:p>
          <a:p>
            <a:pPr marL="514350" indent="-514350">
              <a:buFont typeface="+mj-lt"/>
              <a:buAutoNum type="romanLcPeriod"/>
            </a:pPr>
            <a:r>
              <a:rPr lang="en-US" sz="2400" dirty="0" smtClean="0"/>
              <a:t>Point-to-point network</a:t>
            </a:r>
            <a:endParaRPr lang="en-US" sz="2400" dirty="0"/>
          </a:p>
        </p:txBody>
      </p:sp>
    </p:spTree>
    <p:extLst>
      <p:ext uri="{BB962C8B-B14F-4D97-AF65-F5344CB8AC3E}">
        <p14:creationId xmlns:p14="http://schemas.microsoft.com/office/powerpoint/2010/main" xmlns="" val="4247588162"/>
      </p:ext>
    </p:extLst>
  </p:cSld>
  <p:clrMapOvr>
    <a:masterClrMapping/>
  </p:clrMapOvr>
  <p:transition spd="slow" advClick="0" advTm="5000">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b="1" dirty="0" smtClean="0"/>
              <a:t>Broadcast networks:</a:t>
            </a:r>
          </a:p>
          <a:p>
            <a:pPr marL="0" indent="0">
              <a:buNone/>
            </a:pPr>
            <a:r>
              <a:rPr lang="en-US" sz="2200" dirty="0"/>
              <a:t>These networks have a single communication channel which is shared by all the machines. Every machine receives the packet which is in the communication channel. It processes the packet, if packet is for some other machine, it just ignores that.</a:t>
            </a:r>
          </a:p>
          <a:p>
            <a:pPr marL="0" indent="0">
              <a:buNone/>
            </a:pPr>
            <a:endParaRPr lang="en-US" b="1" dirty="0"/>
          </a:p>
        </p:txBody>
      </p:sp>
      <p:pic>
        <p:nvPicPr>
          <p:cNvPr id="4" name="Picture 3"/>
          <p:cNvPicPr/>
          <p:nvPr/>
        </p:nvPicPr>
        <p:blipFill>
          <a:blip r:embed="rId2" cstate="print"/>
          <a:srcRect/>
          <a:stretch>
            <a:fillRect/>
          </a:stretch>
        </p:blipFill>
        <p:spPr bwMode="auto">
          <a:xfrm>
            <a:off x="1981200" y="3810000"/>
            <a:ext cx="5000625" cy="2466975"/>
          </a:xfrm>
          <a:prstGeom prst="rect">
            <a:avLst/>
          </a:prstGeom>
          <a:noFill/>
          <a:ln w="9525">
            <a:noFill/>
            <a:miter lim="800000"/>
            <a:headEnd/>
            <a:tailEnd/>
          </a:ln>
        </p:spPr>
      </p:pic>
    </p:spTree>
    <p:extLst>
      <p:ext uri="{BB962C8B-B14F-4D97-AF65-F5344CB8AC3E}">
        <p14:creationId xmlns:p14="http://schemas.microsoft.com/office/powerpoint/2010/main" xmlns="" val="2741865071"/>
      </p:ext>
    </p:extLst>
  </p:cSld>
  <p:clrMapOvr>
    <a:masterClrMapping/>
  </p:clrMapOvr>
  <p:transition spd="slow" advClick="0" advTm="5000">
    <p:fade/>
  </p:transition>
</p:sld>
</file>

<file path=ppt/theme/theme1.xml><?xml version="1.0" encoding="utf-8"?>
<a:theme xmlns:a="http://schemas.openxmlformats.org/drawingml/2006/main" name="111">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1918</TotalTime>
  <Words>1290</Words>
  <Application>Microsoft Office PowerPoint</Application>
  <PresentationFormat>On-screen Show (4:3)</PresentationFormat>
  <Paragraphs>151</Paragraphs>
  <Slides>31</Slides>
  <Notes>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111</vt:lpstr>
      <vt:lpstr> Computer Networking</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Thank you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System Implementation Proposal</dc:title>
  <dc:creator>Michael C</dc:creator>
  <cp:lastModifiedBy>sbhavanam</cp:lastModifiedBy>
  <cp:revision>467</cp:revision>
  <dcterms:created xsi:type="dcterms:W3CDTF">2010-10-03T00:47:47Z</dcterms:created>
  <dcterms:modified xsi:type="dcterms:W3CDTF">2011-03-17T12:38:50Z</dcterms:modified>
</cp:coreProperties>
</file>