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3" r:id="rId3"/>
    <p:sldId id="279" r:id="rId4"/>
    <p:sldId id="264" r:id="rId5"/>
    <p:sldId id="258" r:id="rId6"/>
    <p:sldId id="261" r:id="rId7"/>
    <p:sldId id="262" r:id="rId8"/>
    <p:sldId id="266" r:id="rId9"/>
    <p:sldId id="268" r:id="rId10"/>
    <p:sldId id="269" r:id="rId11"/>
    <p:sldId id="273" r:id="rId12"/>
    <p:sldId id="274" r:id="rId13"/>
    <p:sldId id="275" r:id="rId14"/>
    <p:sldId id="277" r:id="rId15"/>
    <p:sldId id="276" r:id="rId16"/>
    <p:sldId id="278" r:id="rId17"/>
    <p:sldId id="259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92" autoAdjust="0"/>
  </p:normalViewPr>
  <p:slideViewPr>
    <p:cSldViewPr>
      <p:cViewPr>
        <p:scale>
          <a:sx n="58" d="100"/>
          <a:sy n="58" d="100"/>
        </p:scale>
        <p:origin x="-84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C6EF-3EE6-412A-9D50-C30353EAF63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BA361-4272-4534-86AF-2B0B69263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Randomized algorithms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dirty="0" err="1" smtClean="0"/>
              <a:t>Primality</a:t>
            </a:r>
            <a:r>
              <a:rPr lang="en-US" baseline="0" dirty="0" smtClean="0"/>
              <a:t> testing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Trial division – example of how fast, </a:t>
            </a:r>
            <a:r>
              <a:rPr lang="en-US" baseline="0" dirty="0" err="1" smtClean="0"/>
              <a:t>pseudocode</a:t>
            </a:r>
            <a:endParaRPr lang="en-US" baseline="0" dirty="0" smtClean="0"/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Fermat’s test – example of how fast, </a:t>
            </a:r>
            <a:r>
              <a:rPr lang="en-US" baseline="0" dirty="0" err="1" smtClean="0"/>
              <a:t>pseudocode</a:t>
            </a:r>
            <a:endParaRPr lang="en-US" baseline="0" dirty="0" smtClean="0"/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Miller-Rabin – example of how fast, </a:t>
            </a:r>
            <a:r>
              <a:rPr lang="en-US" baseline="0" dirty="0" err="1" smtClean="0"/>
              <a:t>pseudocode</a:t>
            </a:r>
            <a:endParaRPr lang="en-US" baseline="0" dirty="0" smtClean="0"/>
          </a:p>
          <a:p>
            <a:pPr marL="1085850" lvl="2" indent="-171450">
              <a:buFont typeface="Arial" charset="0"/>
              <a:buChar char="•"/>
            </a:pPr>
            <a:r>
              <a:rPr lang="en-US" b="1" baseline="0" dirty="0" smtClean="0"/>
              <a:t>AKS – example of how fast, </a:t>
            </a:r>
            <a:r>
              <a:rPr lang="en-US" b="1" baseline="0" dirty="0" err="1" smtClean="0"/>
              <a:t>pseudocode</a:t>
            </a:r>
            <a:endParaRPr lang="en-US" b="1" baseline="0" dirty="0" smtClean="0"/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Relevance for RSA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Factoring?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Poly Identity testing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Schwarz-</a:t>
            </a:r>
            <a:r>
              <a:rPr lang="en-US" baseline="0" dirty="0" err="1" smtClean="0"/>
              <a:t>Zippel</a:t>
            </a:r>
            <a:r>
              <a:rPr lang="en-US" baseline="0" dirty="0" smtClean="0"/>
              <a:t> – example and how fast, </a:t>
            </a:r>
            <a:r>
              <a:rPr lang="en-US" baseline="0" dirty="0" err="1" smtClean="0"/>
              <a:t>pseudocode</a:t>
            </a:r>
            <a:endParaRPr lang="en-US" baseline="0" dirty="0" smtClean="0"/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Deterministic? – try all – example and how fast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="1" baseline="0" dirty="0" smtClean="0"/>
              <a:t>Application? </a:t>
            </a:r>
            <a:endParaRPr lang="en-US" b="0" baseline="0" dirty="0" smtClean="0"/>
          </a:p>
          <a:p>
            <a:pPr marL="628650" lvl="1" indent="-171450">
              <a:buFont typeface="Arial" charset="0"/>
              <a:buChar char="•"/>
            </a:pPr>
            <a:r>
              <a:rPr lang="en-US" b="1" baseline="0" dirty="0" smtClean="0"/>
              <a:t>An optimization problem, approximation algorithm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dirty="0" smtClean="0"/>
              <a:t>Wow,</a:t>
            </a:r>
            <a:r>
              <a:rPr lang="en-US" b="0" baseline="0" dirty="0" smtClean="0"/>
              <a:t> randomized algorithms are awesome.  Long live randomized algorithms!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Circa mid 80’s.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Some settings where randomized is definitely required – communication complexity, cryptography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baseline="0" dirty="0" smtClean="0"/>
              <a:t>But…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baseline="0" dirty="0" smtClean="0"/>
              <a:t>PRG – definition, intuition.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baseline="0" dirty="0" smtClean="0"/>
              <a:t>PRG for scientific simulations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LCG, problems with LCG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Others - …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baseline="0" dirty="0" smtClean="0"/>
              <a:t>Cryptographic PRG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requirements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Based on OWF – RSA, BBS, …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="0" baseline="0" dirty="0" smtClean="0"/>
              <a:t>PRG for </a:t>
            </a:r>
            <a:r>
              <a:rPr lang="en-US" b="0" baseline="0" dirty="0" err="1" smtClean="0"/>
              <a:t>derandomization</a:t>
            </a:r>
            <a:endParaRPr lang="en-US" b="0" baseline="0" dirty="0" smtClean="0"/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Different requirements than crypto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NW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="0" baseline="0" dirty="0" smtClean="0"/>
              <a:t>Limits on efficiency?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BA361-4272-4534-86AF-2B0B692635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1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BA361-4272-4534-86AF-2B0B692635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8DEEA8-0B5F-4112-8BC5-DED73AD835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A65008-199B-425F-AC1B-2CD0DAAFB7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nejeff.com/talks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en.wikipedia.org/wiki/Linear_feedback_shift_register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en.wikipedia.org/wiki/Linear_congruential_genera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princeton.edu/theory/complexity/ab_derandchap.pdf" TargetMode="External"/><Relationship Id="rId5" Type="http://schemas.openxmlformats.org/officeDocument/2006/relationships/hyperlink" Target="http://en.wikipedia.org/wiki/Cryptographically_secure_pseudorandom_number_generator" TargetMode="External"/><Relationship Id="rId4" Type="http://schemas.openxmlformats.org/officeDocument/2006/relationships/hyperlink" Target="http://en.wikipedia.org/wiki/Blum_Blum_Shub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nejeff.com/talk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lection_algorith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TCON" TargetMode="External"/><Relationship Id="rId2" Type="http://schemas.openxmlformats.org/officeDocument/2006/relationships/hyperlink" Target="http://en.wikipedia.org/wiki/Shortest_path_proble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ller%E2%80%93Rabin_primality_test" TargetMode="External"/><Relationship Id="rId2" Type="http://schemas.openxmlformats.org/officeDocument/2006/relationships/hyperlink" Target="http://en.wikipedia.org/wiki/Fermat_primality_tes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en.wikipedia.org/wiki/RSA_(algorithm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AKS_primality_tes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r>
              <a:rPr lang="en-US" sz="4400" dirty="0" smtClean="0"/>
              <a:t>Randomized and </a:t>
            </a:r>
            <a:br>
              <a:rPr lang="en-US" sz="4400" dirty="0" smtClean="0"/>
            </a:br>
            <a:r>
              <a:rPr lang="en-US" sz="4400" dirty="0" smtClean="0"/>
              <a:t>De-Randomized Algorithms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Jeff Kinne, Indiana State University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Slides online at </a:t>
            </a:r>
            <a:r>
              <a:rPr lang="en-US" dirty="0">
                <a:hlinkClick r:id="rId2"/>
              </a:rPr>
              <a:t>kinnejeff.com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General-Purpose</a:t>
            </a:r>
            <a:br>
              <a:rPr lang="en-US" dirty="0" smtClean="0"/>
            </a:br>
            <a:r>
              <a:rPr lang="en-US" dirty="0" err="1" smtClean="0"/>
              <a:t>Derandomization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Fermat test</a:t>
                </a:r>
              </a:p>
              <a:p>
                <a:pPr lvl="1"/>
                <a:r>
                  <a:rPr lang="en-US" sz="2000" dirty="0"/>
                  <a:t>n</a:t>
                </a:r>
                <a:r>
                  <a:rPr lang="en-US" sz="2000" dirty="0" smtClean="0"/>
                  <a:t> prime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test correct</a:t>
                </a:r>
              </a:p>
              <a:p>
                <a:pPr lvl="1"/>
                <a:r>
                  <a:rPr lang="en-US" sz="2000" dirty="0" smtClean="0"/>
                  <a:t>n composite, not Carmichael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b="1" dirty="0" smtClean="0"/>
                  <a:t>correct for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2000" b="1" dirty="0" smtClean="0"/>
                  <a:t> ½ of all a’s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Randomized </a:t>
                </a:r>
                <a:r>
                  <a:rPr lang="en-US" dirty="0" err="1" smtClean="0"/>
                  <a:t>Alg</a:t>
                </a:r>
                <a:r>
                  <a:rPr lang="en-US" dirty="0" smtClean="0"/>
                  <a:t> A</a:t>
                </a:r>
              </a:p>
              <a:p>
                <a:pPr lvl="1"/>
                <a:r>
                  <a:rPr lang="en-US" sz="2000" dirty="0" smtClean="0"/>
                  <a:t>For any input n</a:t>
                </a:r>
              </a:p>
              <a:p>
                <a:pPr lvl="2"/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limLowPr>
                      <m:e>
                        <m:r>
                          <a:rPr lang="en-US" sz="20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𝐏𝐫</m:t>
                        </m:r>
                      </m:e>
                      <m:lim>
                        <m: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𝒂</m:t>
                        </m:r>
                      </m:lim>
                    </m:limLow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, </m:t>
                            </m:r>
                            <m:r>
                              <a:rPr lang="en-US" sz="20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𝒄𝒐𝒓𝒓𝒆𝒄𝒕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000" b="1" dirty="0" smtClean="0"/>
              </a:p>
              <a:p>
                <a:pPr lvl="1"/>
                <a:endParaRPr lang="en-US" sz="2000" dirty="0" smtClean="0"/>
              </a:p>
              <a:p>
                <a:r>
                  <a:rPr lang="en-US" dirty="0" err="1" smtClean="0"/>
                  <a:t>Derandomize</a:t>
                </a:r>
                <a:endParaRPr lang="en-US" dirty="0" smtClean="0"/>
              </a:p>
              <a:p>
                <a:pPr lvl="1"/>
                <a:r>
                  <a:rPr lang="en-US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Evaluate A(n, a) for all possible a</a:t>
                </a:r>
              </a:p>
              <a:p>
                <a:pPr lvl="1"/>
                <a:r>
                  <a:rPr lang="en-US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Running time: time(A)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</a:rPr>
                      <m:t>×</m:t>
                    </m:r>
                  </m:oMath>
                </a14:m>
                <a:r>
                  <a:rPr lang="en-US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 #a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41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Replace random a by “pseudorandom” 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5" y="1752600"/>
            <a:ext cx="868581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191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6643" y="299979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040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Bits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Try A(n, PRG(s)) for all seeds to PRG</a:t>
                </a:r>
              </a:p>
              <a:p>
                <a:pPr lvl="1"/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Running time: (time(A) + time(PRG))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𝒔𝒆𝒆𝒅</m:t>
                        </m:r>
                        <m:r>
                          <a:rPr lang="en-US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𝒍𝒆𝒏𝒈𝒕𝒉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 </a:t>
                </a:r>
                <a:endParaRPr lang="en-US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29072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3886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9646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74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94396"/>
              </p:ext>
            </p:extLst>
          </p:nvPr>
        </p:nvGraphicFramePr>
        <p:xfrm>
          <a:off x="533400" y="1981200"/>
          <a:ext cx="8001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47900"/>
                <a:gridCol w="26289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Security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2"/>
                        </a:rPr>
                        <a:t>LCG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hlinkClick r:id="rId3"/>
                        </a:rPr>
                        <a:t>LSFR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scientific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simulations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statistical</a:t>
                      </a:r>
                      <a:r>
                        <a:rPr lang="en-US" sz="2000" baseline="0" dirty="0" smtClean="0"/>
                        <a:t> tests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fast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BBS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smtClean="0">
                          <a:hlinkClick r:id="rId5"/>
                        </a:rPr>
                        <a:t>RSA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cryptography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 poly-time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slower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6"/>
                        </a:rPr>
                        <a:t>NW</a:t>
                      </a:r>
                      <a:r>
                        <a:rPr lang="en-US" sz="2000" dirty="0" smtClean="0"/>
                        <a:t>, SU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</a:t>
                      </a:r>
                      <a:r>
                        <a:rPr lang="en-US" sz="2000" baseline="0" dirty="0" smtClean="0"/>
                        <a:t> fixed-poly-time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slower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50355"/>
            <a:ext cx="3233696" cy="20792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299"/>
            <a:ext cx="3012794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5053" y="508458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524747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 </a:t>
            </a:r>
            <a:r>
              <a:rPr lang="en-US" dirty="0" err="1" smtClean="0"/>
              <a:t>Derandomization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“Major Important” Result …</a:t>
                </a:r>
              </a:p>
              <a:p>
                <a:pPr lvl="1"/>
                <a:r>
                  <a:rPr lang="en-US" sz="2000" b="1" dirty="0" smtClean="0"/>
                  <a:t>Plausible assumptions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b="1" dirty="0" smtClean="0"/>
                  <a:t> PRG’s of exponential “stretch”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b="1" dirty="0" smtClean="0"/>
                  <a:t> remove randomness with polynomial slowdown </a:t>
                </a:r>
                <a:br>
                  <a:rPr lang="en-US" sz="2000" b="1" dirty="0" smtClean="0"/>
                </a:br>
                <a:r>
                  <a:rPr lang="en-US" sz="2000" b="1" dirty="0" smtClean="0"/>
                  <a:t>    </a:t>
                </a:r>
                <a:r>
                  <a:rPr lang="en-US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(aka BPP = P)</a:t>
                </a:r>
              </a:p>
              <a:p>
                <a:pPr lvl="1"/>
                <a:r>
                  <a:rPr lang="en-US" sz="2000" b="1" dirty="0" smtClean="0"/>
                  <a:t>E.g., time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𝑶</m:t>
                        </m:r>
                      </m:e>
                    </m:acc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𝒍𝒐𝒈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b="1" dirty="0" smtClean="0"/>
                  <a:t> might become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𝑶</m:t>
                        </m:r>
                      </m:e>
                    </m:acc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𝒍𝒐𝒈</m:t>
                            </m:r>
                          </m:e>
                          <m:sup>
                            <m:r>
                              <a:rPr lang="en-US" sz="2000" b="1" i="0" smtClean="0">
                                <a:latin typeface="Cambria Math"/>
                              </a:rPr>
                              <m:t>𝟏𝟖</m:t>
                            </m:r>
                          </m:sup>
                        </m:sSup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</m:d>
                  </m:oMath>
                </a14:m>
                <a:endParaRPr lang="en-US" sz="2000" b="1" dirty="0" smtClean="0"/>
              </a:p>
              <a:p>
                <a:pPr lvl="1"/>
                <a:endParaRPr lang="en-US" b="1" dirty="0" smtClean="0"/>
              </a:p>
              <a:p>
                <a:pPr lvl="1"/>
                <a:endParaRPr lang="en-US" b="1" dirty="0"/>
              </a:p>
              <a:p>
                <a:r>
                  <a:rPr lang="en-US" dirty="0" smtClean="0"/>
                  <a:t>What is best possible from this approach?</a:t>
                </a:r>
              </a:p>
              <a:p>
                <a:pPr lvl="1"/>
                <a:r>
                  <a:rPr lang="en-US" sz="2000" b="1" dirty="0" smtClean="0"/>
                  <a:t>Perhaps…  getting a quadratic slowdown… perhaps…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5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 implement “theoretical” PRGs, what is best possible running time?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particular problem (e.g., </a:t>
            </a:r>
            <a:r>
              <a:rPr lang="en-US" dirty="0" err="1" smtClean="0"/>
              <a:t>primality</a:t>
            </a:r>
            <a:r>
              <a:rPr lang="en-US" dirty="0" smtClean="0"/>
              <a:t>) – best possible </a:t>
            </a:r>
            <a:r>
              <a:rPr lang="en-US" dirty="0" err="1" smtClean="0"/>
              <a:t>derandomization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New PRGs that are both very fast and secure, for particular kinds of randomized algorithms?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factoring, </a:t>
            </a:r>
            <a:r>
              <a:rPr lang="en-US" dirty="0" err="1" smtClean="0"/>
              <a:t>Mersenne</a:t>
            </a:r>
            <a:r>
              <a:rPr lang="en-US" dirty="0" smtClean="0"/>
              <a:t> prime search</a:t>
            </a:r>
          </a:p>
          <a:p>
            <a:endParaRPr lang="en-US" dirty="0" smtClean="0"/>
          </a:p>
          <a:p>
            <a:r>
              <a:rPr lang="en-US" dirty="0" smtClean="0"/>
              <a:t>Computational complexity</a:t>
            </a:r>
          </a:p>
          <a:p>
            <a:pPr lvl="1"/>
            <a:r>
              <a:rPr lang="en-US" dirty="0" smtClean="0"/>
              <a:t>Many things…</a:t>
            </a:r>
          </a:p>
          <a:p>
            <a:pPr lvl="1"/>
            <a:r>
              <a:rPr lang="en-US" dirty="0" smtClean="0"/>
              <a:t>P </a:t>
            </a:r>
            <a:r>
              <a:rPr lang="en-US" dirty="0" err="1" smtClean="0"/>
              <a:t>vs</a:t>
            </a:r>
            <a:r>
              <a:rPr lang="en-US" dirty="0" smtClean="0"/>
              <a:t> NP</a:t>
            </a:r>
          </a:p>
          <a:p>
            <a:pPr lvl="1"/>
            <a:r>
              <a:rPr lang="en-US" dirty="0" smtClean="0"/>
              <a:t>Lower bounds for … matrix permanent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Brain trauma AI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  <a:p>
            <a:endParaRPr lang="en-US" dirty="0"/>
          </a:p>
          <a:p>
            <a:r>
              <a:rPr lang="en-US" dirty="0" smtClean="0"/>
              <a:t>Slides online at </a:t>
            </a:r>
            <a:r>
              <a:rPr lang="en-US" dirty="0" smtClean="0">
                <a:hlinkClick r:id="rId2"/>
              </a:rPr>
              <a:t>kinnejeff.com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Randomized Algorithms – examples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How to “de-randomize” a randomized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7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Versus industry/internship…</a:t>
            </a:r>
          </a:p>
          <a:p>
            <a:endParaRPr lang="en-US" dirty="0" smtClean="0"/>
          </a:p>
          <a:p>
            <a:pPr lvl="1"/>
            <a:r>
              <a:rPr lang="en-US" sz="2000" dirty="0" smtClean="0"/>
              <a:t>Lower pay (probably)</a:t>
            </a:r>
          </a:p>
          <a:p>
            <a:pPr lvl="1"/>
            <a:r>
              <a:rPr lang="en-US" sz="2000" dirty="0" smtClean="0"/>
              <a:t>Less applied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But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You choose what to work on (mostly)</a:t>
            </a:r>
          </a:p>
          <a:p>
            <a:pPr lvl="1"/>
            <a:r>
              <a:rPr lang="en-US" sz="2000" dirty="0" smtClean="0"/>
              <a:t>More cutting-edge, forward-looking</a:t>
            </a:r>
          </a:p>
          <a:p>
            <a:pPr lvl="1"/>
            <a:r>
              <a:rPr lang="en-US" sz="2000" dirty="0" smtClean="0"/>
              <a:t>Give presentations, meet people</a:t>
            </a:r>
          </a:p>
          <a:p>
            <a:pPr lvl="1"/>
            <a:r>
              <a:rPr lang="en-US" sz="2000" dirty="0" smtClean="0"/>
              <a:t>Write a paper, </a:t>
            </a:r>
            <a:r>
              <a:rPr lang="en-US" sz="2000" smtClean="0"/>
              <a:t>tell others about your results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548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Unsorted list of #’s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b="1" dirty="0" smtClean="0"/>
              <a:t>6, 10, 0, 2, 3, 77, 55, 32</a:t>
            </a:r>
          </a:p>
          <a:p>
            <a:endParaRPr lang="en-US" dirty="0" smtClean="0"/>
          </a:p>
          <a:p>
            <a:r>
              <a:rPr lang="en-US" dirty="0" smtClean="0"/>
              <a:t>Find median: </a:t>
            </a:r>
            <a:r>
              <a:rPr lang="en-US" b="1" dirty="0" smtClean="0"/>
              <a:t>6</a:t>
            </a:r>
          </a:p>
          <a:p>
            <a:endParaRPr lang="en-US" dirty="0"/>
          </a:p>
          <a:p>
            <a:r>
              <a:rPr lang="en-US" b="1" dirty="0" smtClean="0"/>
              <a:t>Sorting</a:t>
            </a:r>
            <a:r>
              <a:rPr lang="en-US" dirty="0" smtClean="0"/>
              <a:t> – </a:t>
            </a:r>
            <a:r>
              <a:rPr lang="en-US" b="1" dirty="0" smtClean="0"/>
              <a:t>n log(n) </a:t>
            </a:r>
            <a:r>
              <a:rPr lang="en-US" dirty="0" smtClean="0"/>
              <a:t>running time</a:t>
            </a:r>
          </a:p>
          <a:p>
            <a:endParaRPr lang="en-US" dirty="0"/>
          </a:p>
          <a:p>
            <a:r>
              <a:rPr lang="en-US" b="1" dirty="0" smtClean="0"/>
              <a:t>Randomized</a:t>
            </a:r>
            <a:r>
              <a:rPr lang="en-US" dirty="0" smtClean="0"/>
              <a:t> – </a:t>
            </a:r>
            <a:r>
              <a:rPr lang="en-US" dirty="0" err="1" smtClean="0">
                <a:hlinkClick r:id="rId3"/>
              </a:rPr>
              <a:t>quickselect</a:t>
            </a:r>
            <a:r>
              <a:rPr lang="en-US" dirty="0" smtClean="0"/>
              <a:t>, </a:t>
            </a:r>
            <a:r>
              <a:rPr lang="en-US" b="1" dirty="0" smtClean="0"/>
              <a:t>O(n)</a:t>
            </a:r>
            <a:r>
              <a:rPr lang="en-US" dirty="0" smtClean="0"/>
              <a:t> running time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9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Shortest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Breadth-first search </a:t>
            </a:r>
            <a:br>
              <a:rPr lang="en-US" dirty="0" smtClean="0"/>
            </a:br>
            <a:r>
              <a:rPr lang="en-US" dirty="0" smtClean="0"/>
              <a:t>Depth-first search</a:t>
            </a:r>
            <a:br>
              <a:rPr lang="en-US" dirty="0" smtClean="0"/>
            </a:b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>...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Running time – good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Memory space – bad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“Drunkard’s walk”</a:t>
            </a:r>
          </a:p>
          <a:p>
            <a:pPr lvl="1"/>
            <a:r>
              <a:rPr lang="en-US" b="1" dirty="0">
                <a:hlinkClick r:id="rId3"/>
              </a:rPr>
              <a:t>C</a:t>
            </a:r>
            <a:r>
              <a:rPr lang="en-US" b="1" dirty="0" smtClean="0">
                <a:hlinkClick r:id="rId3"/>
              </a:rPr>
              <a:t>onnectivity on undirected graphs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Memory space – good!</a:t>
            </a:r>
          </a:p>
          <a:p>
            <a:pPr lvl="1"/>
            <a:r>
              <a:rPr lang="en-US" dirty="0" smtClean="0"/>
              <a:t>Running time – not as good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“De-randomized”</a:t>
            </a:r>
            <a:r>
              <a:rPr lang="en-US" b="1" dirty="0" smtClean="0"/>
              <a:t> – </a:t>
            </a:r>
            <a:r>
              <a:rPr lang="en-US" b="1" dirty="0" err="1" smtClean="0">
                <a:hlinkClick r:id="rId3"/>
              </a:rPr>
              <a:t>Reingold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324600" y="2324100"/>
            <a:ext cx="2438400" cy="3162300"/>
            <a:chOff x="6324600" y="2324100"/>
            <a:chExt cx="2438400" cy="3162300"/>
          </a:xfrm>
        </p:grpSpPr>
        <p:sp>
          <p:nvSpPr>
            <p:cNvPr id="4" name="Oval 3"/>
            <p:cNvSpPr/>
            <p:nvPr/>
          </p:nvSpPr>
          <p:spPr>
            <a:xfrm>
              <a:off x="7400645" y="3802916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305800" y="23622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20931" y="38862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324600" y="50292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20676" y="23241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267700" y="438284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8" idx="5"/>
              <a:endCxn id="4" idx="1"/>
            </p:cNvCxnSpPr>
            <p:nvPr/>
          </p:nvCxnSpPr>
          <p:spPr>
            <a:xfrm>
              <a:off x="7010921" y="2714345"/>
              <a:ext cx="456679" cy="11555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3"/>
              <a:endCxn id="4" idx="7"/>
            </p:cNvCxnSpPr>
            <p:nvPr/>
          </p:nvCxnSpPr>
          <p:spPr>
            <a:xfrm flipH="1">
              <a:off x="7790890" y="2752445"/>
              <a:ext cx="581865" cy="11174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4"/>
              <a:endCxn id="6" idx="0"/>
            </p:cNvCxnSpPr>
            <p:nvPr/>
          </p:nvCxnSpPr>
          <p:spPr>
            <a:xfrm flipH="1">
              <a:off x="6649531" y="2781300"/>
              <a:ext cx="199745" cy="1104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4"/>
              <a:endCxn id="9" idx="0"/>
            </p:cNvCxnSpPr>
            <p:nvPr/>
          </p:nvCxnSpPr>
          <p:spPr>
            <a:xfrm flipH="1">
              <a:off x="8496300" y="2819400"/>
              <a:ext cx="38100" cy="15634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6"/>
              <a:endCxn id="4" idx="2"/>
            </p:cNvCxnSpPr>
            <p:nvPr/>
          </p:nvCxnSpPr>
          <p:spPr>
            <a:xfrm flipV="1">
              <a:off x="6878131" y="4031516"/>
              <a:ext cx="522514" cy="832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3"/>
              <a:endCxn id="7" idx="7"/>
            </p:cNvCxnSpPr>
            <p:nvPr/>
          </p:nvCxnSpPr>
          <p:spPr>
            <a:xfrm flipH="1">
              <a:off x="6714845" y="4193161"/>
              <a:ext cx="752755" cy="9029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6" idx="4"/>
              <a:endCxn id="7" idx="0"/>
            </p:cNvCxnSpPr>
            <p:nvPr/>
          </p:nvCxnSpPr>
          <p:spPr>
            <a:xfrm flipH="1">
              <a:off x="6553200" y="4343400"/>
              <a:ext cx="96331" cy="685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8" idx="6"/>
              <a:endCxn id="5" idx="2"/>
            </p:cNvCxnSpPr>
            <p:nvPr/>
          </p:nvCxnSpPr>
          <p:spPr>
            <a:xfrm>
              <a:off x="7077876" y="2552700"/>
              <a:ext cx="1227924" cy="381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9" idx="1"/>
              <a:endCxn id="4" idx="6"/>
            </p:cNvCxnSpPr>
            <p:nvPr/>
          </p:nvCxnSpPr>
          <p:spPr>
            <a:xfrm flipH="1" flipV="1">
              <a:off x="7857845" y="4031516"/>
              <a:ext cx="476810" cy="4182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9" idx="3"/>
              <a:endCxn id="7" idx="6"/>
            </p:cNvCxnSpPr>
            <p:nvPr/>
          </p:nvCxnSpPr>
          <p:spPr>
            <a:xfrm flipH="1">
              <a:off x="6781800" y="4773085"/>
              <a:ext cx="1552855" cy="48471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159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___ Prime?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Is 2 a factor?  Is 3? … 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dirty="0" smtClean="0"/>
                  <a:t>?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>
                    <a:hlinkClick r:id="rId2"/>
                  </a:rPr>
                  <a:t>Fermat test </a:t>
                </a:r>
                <a:endParaRPr lang="en-US" dirty="0" smtClean="0"/>
              </a:p>
              <a:p>
                <a:pPr lvl="1"/>
                <a:r>
                  <a:rPr lang="en-US" sz="2000" b="1" dirty="0" smtClean="0"/>
                  <a:t>Pick a at random</a:t>
                </a:r>
              </a:p>
              <a:p>
                <a:pPr lvl="1"/>
                <a:r>
                  <a:rPr lang="en-US" sz="2000" b="1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 smtClean="0"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en-US" sz="2000" b="1" i="1" smtClean="0"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≢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𝒎𝒐𝒅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⇒</m:t>
                    </m:r>
                  </m:oMath>
                </a14:m>
                <a:r>
                  <a:rPr lang="en-US" sz="2000" b="1" dirty="0" smtClean="0"/>
                  <a:t> n not prime.</a:t>
                </a:r>
              </a:p>
              <a:p>
                <a:pPr lvl="1"/>
                <a:r>
                  <a:rPr lang="en-US" sz="2000" b="1" dirty="0" smtClean="0"/>
                  <a:t>Not always correct – Carmichael numbers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hlinkClick r:id="rId3"/>
                  </a:rPr>
                  <a:t>Miller-Rabin</a:t>
                </a:r>
                <a:r>
                  <a:rPr lang="en-US" dirty="0" smtClean="0"/>
                  <a:t> – </a:t>
                </a:r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always correct with high probability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Application – </a:t>
                </a:r>
                <a:r>
                  <a:rPr lang="en-US" dirty="0" smtClean="0">
                    <a:hlinkClick r:id="rId4"/>
                  </a:rPr>
                  <a:t>RSA cryptography </a:t>
                </a:r>
                <a:r>
                  <a:rPr lang="en-US" dirty="0" smtClean="0"/>
                  <a:t>needs large primes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963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77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___ Prime?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Miller-Rabin test</a:t>
                </a:r>
              </a:p>
              <a:p>
                <a:pPr lvl="1"/>
                <a:r>
                  <a:rPr lang="en-US" sz="2000" dirty="0" smtClean="0"/>
                  <a:t>try a = 2, 3, …,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))</m:t>
                        </m:r>
                      </m:e>
                    </m:func>
                  </m:oMath>
                </a14:m>
                <a:endParaRPr lang="en-US" sz="2000" dirty="0" smtClean="0"/>
              </a:p>
              <a:p>
                <a:pPr lvl="1"/>
                <a:r>
                  <a:rPr lang="en-US" sz="2000" b="1" dirty="0" smtClean="0"/>
                  <a:t>Generalized Riemann Hypothesis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b="1" dirty="0" smtClean="0"/>
                  <a:t> always correct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r>
                  <a:rPr lang="en-US" dirty="0" smtClean="0">
                    <a:hlinkClick r:id="rId2"/>
                  </a:rPr>
                  <a:t>AKS test</a:t>
                </a:r>
                <a:endParaRPr lang="en-US" dirty="0" smtClean="0"/>
              </a:p>
              <a:p>
                <a:pPr lvl="1"/>
                <a:r>
                  <a:rPr lang="en-US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Always correct!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Can do better?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3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* Up to ___ digits –  for # operations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b="1" dirty="0" smtClean="0"/>
                  <a:t>RSA requires – about 300 or 600 digit primes</a:t>
                </a:r>
                <a:endParaRPr lang="en-US" b="1" dirty="0"/>
              </a:p>
            </p:txBody>
          </p:sp>
        </mc:Choice>
        <mc:Fallback xmlns="">
          <p:sp>
            <p:nvSpPr>
              <p:cNvPr id="6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___ Prime?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9355571"/>
                  </p:ext>
                </p:extLst>
              </p:nvPr>
            </p:nvGraphicFramePr>
            <p:xfrm>
              <a:off x="478971" y="1981200"/>
              <a:ext cx="8229600" cy="26739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/>
                    <a:gridCol w="2057400"/>
                    <a:gridCol w="2057400"/>
                    <a:gridCol w="20574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Up</a:t>
                          </a:r>
                          <a:r>
                            <a:rPr lang="en-US" baseline="0" dirty="0" smtClean="0"/>
                            <a:t> to ___ digits 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Trial Division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Best</a:t>
                          </a:r>
                          <a:r>
                            <a:rPr lang="en-US" b="1" baseline="0" dirty="0" smtClean="0"/>
                            <a:t> Factoring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acc>
                                      <m:accPr>
                                        <m:chr m:val="̃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𝑂</m:t>
                                        </m:r>
                                      </m:e>
                                    </m:acc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/>
                                              </a:rPr>
                                              <m:t>log</m:t>
                                            </m:r>
                                          </m:e>
                                          <m:sup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1/3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 – 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Fermat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n</m:t>
                                </m:r>
                                <m:r>
                                  <a:rPr lang="en-US" b="0" i="0" smtClean="0">
                                    <a:latin typeface="Cambria Math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mistakes</a:t>
                          </a:r>
                          <a:endParaRPr lang="en-US" b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Miller-Rabin</a:t>
                          </a:r>
                          <a:br>
                            <a:rPr lang="en-US" b="1" dirty="0" smtClean="0"/>
                          </a:br>
                          <a:r>
                            <a:rPr lang="en-US" b="1" dirty="0" smtClean="0"/>
                            <a:t>   (if GRH)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b="0" i="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n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randomized</a:t>
                          </a:r>
                          <a:b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</a:br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conditional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AKS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9355571"/>
                  </p:ext>
                </p:extLst>
              </p:nvPr>
            </p:nvGraphicFramePr>
            <p:xfrm>
              <a:off x="478971" y="1981200"/>
              <a:ext cx="8229600" cy="26739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/>
                    <a:gridCol w="2057400"/>
                    <a:gridCol w="2057400"/>
                    <a:gridCol w="20574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Up</a:t>
                          </a:r>
                          <a:r>
                            <a:rPr lang="en-US" baseline="0" dirty="0" smtClean="0"/>
                            <a:t> to ___ digits 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88506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Trial Division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593" t="-82500" r="-200297" b="-39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16116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Best</a:t>
                          </a:r>
                          <a:r>
                            <a:rPr lang="en-US" b="1" baseline="0" dirty="0" smtClean="0"/>
                            <a:t> Factoring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593" t="-214706" r="-200297" b="-36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 – 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Fermat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593" t="-345161" r="-200297" b="-29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mistakes</a:t>
                          </a:r>
                          <a:endParaRPr lang="en-US" b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653542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Miller-Rabin</a:t>
                          </a:r>
                          <a:br>
                            <a:rPr lang="en-US" b="1" dirty="0" smtClean="0"/>
                          </a:br>
                          <a:r>
                            <a:rPr lang="en-US" b="1" dirty="0" smtClean="0"/>
                            <a:t>   (if GRH)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593" t="-257944" r="-200297" b="-71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randomized</a:t>
                          </a:r>
                          <a:b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</a:br>
                          <a:r>
                            <a:rPr lang="en-US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conditional</a:t>
                          </a:r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AKS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593" t="-627869" r="-20029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65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4505</TotalTime>
  <Words>629</Words>
  <Application>Microsoft Office PowerPoint</Application>
  <PresentationFormat>On-screen Show (4:3)</PresentationFormat>
  <Paragraphs>213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Randomized and  De-Randomized Algorithms</vt:lpstr>
      <vt:lpstr>The Plan…</vt:lpstr>
      <vt:lpstr>Research </vt:lpstr>
      <vt:lpstr>Randomized Algorithms</vt:lpstr>
      <vt:lpstr>Median Finding</vt:lpstr>
      <vt:lpstr>Shortest Path</vt:lpstr>
      <vt:lpstr>Is ___ Prime?</vt:lpstr>
      <vt:lpstr>Is ___ Prime?</vt:lpstr>
      <vt:lpstr>Is ___ Prime?</vt:lpstr>
      <vt:lpstr>General-Purpose Derandomization</vt:lpstr>
      <vt:lpstr>Randomized Algorithm</vt:lpstr>
      <vt:lpstr>Pseudorandom Bits</vt:lpstr>
      <vt:lpstr>Pseudorandom Bits</vt:lpstr>
      <vt:lpstr>PRGs</vt:lpstr>
      <vt:lpstr>PRG Derandomization</vt:lpstr>
      <vt:lpstr>Questions/Goals</vt:lpstr>
      <vt:lpstr>Other Projects…</vt:lpstr>
      <vt:lpstr>The End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DevonJeff</dc:creator>
  <cp:lastModifiedBy>jkinne</cp:lastModifiedBy>
  <cp:revision>91</cp:revision>
  <dcterms:created xsi:type="dcterms:W3CDTF">2013-01-30T03:51:27Z</dcterms:created>
  <dcterms:modified xsi:type="dcterms:W3CDTF">2013-04-17T15:34:34Z</dcterms:modified>
</cp:coreProperties>
</file>